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8.xml" ContentType="application/vnd.openxmlformats-officedocument.theme+xml"/>
  <Override PartName="/ppt/slideLayouts/slideLayout3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0" r:id="rId1"/>
    <p:sldMasterId id="2147483652" r:id="rId2"/>
    <p:sldMasterId id="2147483654" r:id="rId3"/>
    <p:sldMasterId id="2147483656" r:id="rId4"/>
    <p:sldMasterId id="2147483658" r:id="rId5"/>
    <p:sldMasterId id="2147483671" r:id="rId6"/>
    <p:sldMasterId id="2147483696" r:id="rId7"/>
    <p:sldMasterId id="2147483678" r:id="rId8"/>
    <p:sldMasterId id="2147483680" r:id="rId9"/>
  </p:sldMasterIdLst>
  <p:notesMasterIdLst>
    <p:notesMasterId r:id="rId31"/>
  </p:notesMasterIdLst>
  <p:handoutMasterIdLst>
    <p:handoutMasterId r:id="rId32"/>
  </p:handoutMasterIdLst>
  <p:sldIdLst>
    <p:sldId id="387" r:id="rId10"/>
    <p:sldId id="415" r:id="rId11"/>
    <p:sldId id="428" r:id="rId12"/>
    <p:sldId id="417" r:id="rId13"/>
    <p:sldId id="418" r:id="rId14"/>
    <p:sldId id="419" r:id="rId15"/>
    <p:sldId id="422" r:id="rId16"/>
    <p:sldId id="420" r:id="rId17"/>
    <p:sldId id="424" r:id="rId18"/>
    <p:sldId id="423" r:id="rId19"/>
    <p:sldId id="430" r:id="rId20"/>
    <p:sldId id="426" r:id="rId21"/>
    <p:sldId id="427" r:id="rId22"/>
    <p:sldId id="425" r:id="rId23"/>
    <p:sldId id="429" r:id="rId24"/>
    <p:sldId id="433" r:id="rId25"/>
    <p:sldId id="432" r:id="rId26"/>
    <p:sldId id="431" r:id="rId27"/>
    <p:sldId id="434" r:id="rId28"/>
    <p:sldId id="435" r:id="rId29"/>
    <p:sldId id="386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48" autoAdjust="0"/>
  </p:normalViewPr>
  <p:slideViewPr>
    <p:cSldViewPr snapToGrid="0" snapToObjects="1">
      <p:cViewPr varScale="1">
        <p:scale>
          <a:sx n="79" d="100"/>
          <a:sy n="79" d="100"/>
        </p:scale>
        <p:origin x="60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7AE750-CD41-40FA-B53F-063A91FBF857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A79DE791-421E-46C7-8E56-D84DECA727A6}">
      <dgm:prSet phldrT="[Text]" custT="1"/>
      <dgm:spPr/>
      <dgm:t>
        <a:bodyPr/>
        <a:lstStyle/>
        <a:p>
          <a:r>
            <a:rPr lang="en-US" sz="1100" b="1" dirty="0"/>
            <a:t>51</a:t>
          </a:r>
          <a:r>
            <a:rPr lang="en-US" sz="1100" dirty="0"/>
            <a:t>%</a:t>
          </a:r>
        </a:p>
      </dgm:t>
    </dgm:pt>
    <dgm:pt modelId="{9A4CF70A-67DB-4CEA-8590-74F0719273DD}" type="parTrans" cxnId="{C205CC1D-C62B-4234-B363-5790C0EDE404}">
      <dgm:prSet/>
      <dgm:spPr/>
      <dgm:t>
        <a:bodyPr/>
        <a:lstStyle/>
        <a:p>
          <a:endParaRPr lang="en-US"/>
        </a:p>
      </dgm:t>
    </dgm:pt>
    <dgm:pt modelId="{50191970-33BB-46D7-8118-74512144B73F}" type="sibTrans" cxnId="{C205CC1D-C62B-4234-B363-5790C0EDE404}">
      <dgm:prSet/>
      <dgm:spPr/>
      <dgm:t>
        <a:bodyPr/>
        <a:lstStyle/>
        <a:p>
          <a:endParaRPr lang="en-US"/>
        </a:p>
      </dgm:t>
    </dgm:pt>
    <dgm:pt modelId="{AACC6FFA-EDE2-433F-A91C-12C3CA972AFD}">
      <dgm:prSet phldrT="[Text]"/>
      <dgm:spPr/>
      <dgm:t>
        <a:bodyPr/>
        <a:lstStyle/>
        <a:p>
          <a:r>
            <a:rPr lang="en-US" b="1" dirty="0"/>
            <a:t>16%</a:t>
          </a:r>
        </a:p>
      </dgm:t>
    </dgm:pt>
    <dgm:pt modelId="{1425A0AB-5150-423F-BC3D-9D20A0891717}" type="parTrans" cxnId="{387746B5-59E5-4198-BE34-0A1BE4F17B60}">
      <dgm:prSet/>
      <dgm:spPr/>
      <dgm:t>
        <a:bodyPr/>
        <a:lstStyle/>
        <a:p>
          <a:endParaRPr lang="en-US"/>
        </a:p>
      </dgm:t>
    </dgm:pt>
    <dgm:pt modelId="{34F41BBF-6062-4872-B667-50664DD99CDC}" type="sibTrans" cxnId="{387746B5-59E5-4198-BE34-0A1BE4F17B60}">
      <dgm:prSet/>
      <dgm:spPr/>
      <dgm:t>
        <a:bodyPr/>
        <a:lstStyle/>
        <a:p>
          <a:endParaRPr lang="en-US"/>
        </a:p>
      </dgm:t>
    </dgm:pt>
    <dgm:pt modelId="{444B749D-8419-4718-9775-A3C76215DF27}">
      <dgm:prSet phldrT="[Text]"/>
      <dgm:spPr/>
      <dgm:t>
        <a:bodyPr/>
        <a:lstStyle/>
        <a:p>
          <a:r>
            <a:rPr lang="en-US" b="1" dirty="0"/>
            <a:t>67%!</a:t>
          </a:r>
        </a:p>
      </dgm:t>
    </dgm:pt>
    <dgm:pt modelId="{25CEF7CD-C84E-422D-9AC6-1F34FA682209}" type="parTrans" cxnId="{BAC68B0A-4E6D-40DF-A864-37778E777DD6}">
      <dgm:prSet/>
      <dgm:spPr/>
      <dgm:t>
        <a:bodyPr/>
        <a:lstStyle/>
        <a:p>
          <a:endParaRPr lang="en-US"/>
        </a:p>
      </dgm:t>
    </dgm:pt>
    <dgm:pt modelId="{D7602E0A-B8D8-4DAA-8549-7C91D976E811}" type="sibTrans" cxnId="{BAC68B0A-4E6D-40DF-A864-37778E777DD6}">
      <dgm:prSet/>
      <dgm:spPr/>
      <dgm:t>
        <a:bodyPr/>
        <a:lstStyle/>
        <a:p>
          <a:endParaRPr lang="en-US"/>
        </a:p>
      </dgm:t>
    </dgm:pt>
    <dgm:pt modelId="{C88B71A3-C1DD-42D3-8344-2C027BCA9D85}" type="pres">
      <dgm:prSet presAssocID="{B07AE750-CD41-40FA-B53F-063A91FBF857}" presName="Name0" presStyleCnt="0">
        <dgm:presLayoutVars>
          <dgm:dir/>
          <dgm:resizeHandles val="exact"/>
        </dgm:presLayoutVars>
      </dgm:prSet>
      <dgm:spPr/>
    </dgm:pt>
    <dgm:pt modelId="{E3D77876-3531-40F4-98DE-FD7543B2C187}" type="pres">
      <dgm:prSet presAssocID="{B07AE750-CD41-40FA-B53F-063A91FBF857}" presName="vNodes" presStyleCnt="0"/>
      <dgm:spPr/>
    </dgm:pt>
    <dgm:pt modelId="{FC3C7A4B-B299-41BB-88FB-7140430134D7}" type="pres">
      <dgm:prSet presAssocID="{A79DE791-421E-46C7-8E56-D84DECA727A6}" presName="node" presStyleLbl="node1" presStyleIdx="0" presStyleCnt="3">
        <dgm:presLayoutVars>
          <dgm:bulletEnabled val="1"/>
        </dgm:presLayoutVars>
      </dgm:prSet>
      <dgm:spPr/>
    </dgm:pt>
    <dgm:pt modelId="{56A2FCA2-7AD5-4220-B854-EB5D05CBDA2B}" type="pres">
      <dgm:prSet presAssocID="{50191970-33BB-46D7-8118-74512144B73F}" presName="spacerT" presStyleCnt="0"/>
      <dgm:spPr/>
    </dgm:pt>
    <dgm:pt modelId="{FAA5389E-CABB-4E96-9D22-6CE22AAFAD44}" type="pres">
      <dgm:prSet presAssocID="{50191970-33BB-46D7-8118-74512144B73F}" presName="sibTrans" presStyleLbl="sibTrans2D1" presStyleIdx="0" presStyleCnt="2"/>
      <dgm:spPr/>
    </dgm:pt>
    <dgm:pt modelId="{4E74D303-2359-4441-8B34-FE29F508B1F1}" type="pres">
      <dgm:prSet presAssocID="{50191970-33BB-46D7-8118-74512144B73F}" presName="spacerB" presStyleCnt="0"/>
      <dgm:spPr/>
    </dgm:pt>
    <dgm:pt modelId="{76EF9526-472D-4B13-97D6-2B7D97FE3201}" type="pres">
      <dgm:prSet presAssocID="{AACC6FFA-EDE2-433F-A91C-12C3CA972AFD}" presName="node" presStyleLbl="node1" presStyleIdx="1" presStyleCnt="3">
        <dgm:presLayoutVars>
          <dgm:bulletEnabled val="1"/>
        </dgm:presLayoutVars>
      </dgm:prSet>
      <dgm:spPr/>
    </dgm:pt>
    <dgm:pt modelId="{D25E1381-AB74-46A1-9BC6-AAE0CF2B5937}" type="pres">
      <dgm:prSet presAssocID="{B07AE750-CD41-40FA-B53F-063A91FBF857}" presName="sibTransLast" presStyleLbl="sibTrans2D1" presStyleIdx="1" presStyleCnt="2"/>
      <dgm:spPr/>
    </dgm:pt>
    <dgm:pt modelId="{7EC852F3-B4FD-4406-A615-6E398CD50536}" type="pres">
      <dgm:prSet presAssocID="{B07AE750-CD41-40FA-B53F-063A91FBF857}" presName="connectorText" presStyleLbl="sibTrans2D1" presStyleIdx="1" presStyleCnt="2"/>
      <dgm:spPr/>
    </dgm:pt>
    <dgm:pt modelId="{19922F0C-D1F5-46EB-B094-EF1ABD511AAE}" type="pres">
      <dgm:prSet presAssocID="{B07AE750-CD41-40FA-B53F-063A91FBF857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89D30305-1D49-4183-B394-D769385B3F6F}" type="presOf" srcId="{50191970-33BB-46D7-8118-74512144B73F}" destId="{FAA5389E-CABB-4E96-9D22-6CE22AAFAD44}" srcOrd="0" destOrd="0" presId="urn:microsoft.com/office/officeart/2005/8/layout/equation2"/>
    <dgm:cxn modelId="{41B3E307-7EBE-4653-A64F-CBCCB57DBE98}" type="presOf" srcId="{AACC6FFA-EDE2-433F-A91C-12C3CA972AFD}" destId="{76EF9526-472D-4B13-97D6-2B7D97FE3201}" srcOrd="0" destOrd="0" presId="urn:microsoft.com/office/officeart/2005/8/layout/equation2"/>
    <dgm:cxn modelId="{BAC68B0A-4E6D-40DF-A864-37778E777DD6}" srcId="{B07AE750-CD41-40FA-B53F-063A91FBF857}" destId="{444B749D-8419-4718-9775-A3C76215DF27}" srcOrd="2" destOrd="0" parTransId="{25CEF7CD-C84E-422D-9AC6-1F34FA682209}" sibTransId="{D7602E0A-B8D8-4DAA-8549-7C91D976E811}"/>
    <dgm:cxn modelId="{C205CC1D-C62B-4234-B363-5790C0EDE404}" srcId="{B07AE750-CD41-40FA-B53F-063A91FBF857}" destId="{A79DE791-421E-46C7-8E56-D84DECA727A6}" srcOrd="0" destOrd="0" parTransId="{9A4CF70A-67DB-4CEA-8590-74F0719273DD}" sibTransId="{50191970-33BB-46D7-8118-74512144B73F}"/>
    <dgm:cxn modelId="{B505C238-E36C-41AF-AF29-5888D3C00F09}" type="presOf" srcId="{444B749D-8419-4718-9775-A3C76215DF27}" destId="{19922F0C-D1F5-46EB-B094-EF1ABD511AAE}" srcOrd="0" destOrd="0" presId="urn:microsoft.com/office/officeart/2005/8/layout/equation2"/>
    <dgm:cxn modelId="{DE139B5E-C06F-415F-8547-7A8A0E5B58E3}" type="presOf" srcId="{A79DE791-421E-46C7-8E56-D84DECA727A6}" destId="{FC3C7A4B-B299-41BB-88FB-7140430134D7}" srcOrd="0" destOrd="0" presId="urn:microsoft.com/office/officeart/2005/8/layout/equation2"/>
    <dgm:cxn modelId="{A3CD9858-9872-4CFC-831B-52D10E79257F}" type="presOf" srcId="{34F41BBF-6062-4872-B667-50664DD99CDC}" destId="{7EC852F3-B4FD-4406-A615-6E398CD50536}" srcOrd="1" destOrd="0" presId="urn:microsoft.com/office/officeart/2005/8/layout/equation2"/>
    <dgm:cxn modelId="{1453CBAF-2D7F-440C-8A62-0D497A664BD2}" type="presOf" srcId="{B07AE750-CD41-40FA-B53F-063A91FBF857}" destId="{C88B71A3-C1DD-42D3-8344-2C027BCA9D85}" srcOrd="0" destOrd="0" presId="urn:microsoft.com/office/officeart/2005/8/layout/equation2"/>
    <dgm:cxn modelId="{387746B5-59E5-4198-BE34-0A1BE4F17B60}" srcId="{B07AE750-CD41-40FA-B53F-063A91FBF857}" destId="{AACC6FFA-EDE2-433F-A91C-12C3CA972AFD}" srcOrd="1" destOrd="0" parTransId="{1425A0AB-5150-423F-BC3D-9D20A0891717}" sibTransId="{34F41BBF-6062-4872-B667-50664DD99CDC}"/>
    <dgm:cxn modelId="{18C90AC4-4DAA-4B25-81D7-471E9D581605}" type="presOf" srcId="{34F41BBF-6062-4872-B667-50664DD99CDC}" destId="{D25E1381-AB74-46A1-9BC6-AAE0CF2B5937}" srcOrd="0" destOrd="0" presId="urn:microsoft.com/office/officeart/2005/8/layout/equation2"/>
    <dgm:cxn modelId="{FA8B8C28-47E6-4D6C-8591-4FC6D71D7832}" type="presParOf" srcId="{C88B71A3-C1DD-42D3-8344-2C027BCA9D85}" destId="{E3D77876-3531-40F4-98DE-FD7543B2C187}" srcOrd="0" destOrd="0" presId="urn:microsoft.com/office/officeart/2005/8/layout/equation2"/>
    <dgm:cxn modelId="{96AF605A-66C4-45F0-B15D-0AC4F3A75EFF}" type="presParOf" srcId="{E3D77876-3531-40F4-98DE-FD7543B2C187}" destId="{FC3C7A4B-B299-41BB-88FB-7140430134D7}" srcOrd="0" destOrd="0" presId="urn:microsoft.com/office/officeart/2005/8/layout/equation2"/>
    <dgm:cxn modelId="{5E7EF484-DCF5-49A1-8443-C0EEC4E2C149}" type="presParOf" srcId="{E3D77876-3531-40F4-98DE-FD7543B2C187}" destId="{56A2FCA2-7AD5-4220-B854-EB5D05CBDA2B}" srcOrd="1" destOrd="0" presId="urn:microsoft.com/office/officeart/2005/8/layout/equation2"/>
    <dgm:cxn modelId="{AAE1AA6D-A3BF-4A74-890C-35D948FCA3AD}" type="presParOf" srcId="{E3D77876-3531-40F4-98DE-FD7543B2C187}" destId="{FAA5389E-CABB-4E96-9D22-6CE22AAFAD44}" srcOrd="2" destOrd="0" presId="urn:microsoft.com/office/officeart/2005/8/layout/equation2"/>
    <dgm:cxn modelId="{BC4A0BAD-F8D4-46FA-8BA4-A594E1F81DC8}" type="presParOf" srcId="{E3D77876-3531-40F4-98DE-FD7543B2C187}" destId="{4E74D303-2359-4441-8B34-FE29F508B1F1}" srcOrd="3" destOrd="0" presId="urn:microsoft.com/office/officeart/2005/8/layout/equation2"/>
    <dgm:cxn modelId="{3B78BCAA-AE06-4521-9399-47475EB1DAA8}" type="presParOf" srcId="{E3D77876-3531-40F4-98DE-FD7543B2C187}" destId="{76EF9526-472D-4B13-97D6-2B7D97FE3201}" srcOrd="4" destOrd="0" presId="urn:microsoft.com/office/officeart/2005/8/layout/equation2"/>
    <dgm:cxn modelId="{06665C18-4880-453D-AA62-125A7BFB8F34}" type="presParOf" srcId="{C88B71A3-C1DD-42D3-8344-2C027BCA9D85}" destId="{D25E1381-AB74-46A1-9BC6-AAE0CF2B5937}" srcOrd="1" destOrd="0" presId="urn:microsoft.com/office/officeart/2005/8/layout/equation2"/>
    <dgm:cxn modelId="{A41E9086-12FC-4505-9BB7-98C402AD74DA}" type="presParOf" srcId="{D25E1381-AB74-46A1-9BC6-AAE0CF2B5937}" destId="{7EC852F3-B4FD-4406-A615-6E398CD50536}" srcOrd="0" destOrd="0" presId="urn:microsoft.com/office/officeart/2005/8/layout/equation2"/>
    <dgm:cxn modelId="{6275AC21-AA35-4ADD-B1BD-DADB0364E219}" type="presParOf" srcId="{C88B71A3-C1DD-42D3-8344-2C027BCA9D85}" destId="{19922F0C-D1F5-46EB-B094-EF1ABD511AAE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3C7A4B-B299-41BB-88FB-7140430134D7}">
      <dsp:nvSpPr>
        <dsp:cNvPr id="0" name=""/>
        <dsp:cNvSpPr/>
      </dsp:nvSpPr>
      <dsp:spPr>
        <a:xfrm>
          <a:off x="674156" y="780"/>
          <a:ext cx="528719" cy="5287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51</a:t>
          </a:r>
          <a:r>
            <a:rPr lang="en-US" sz="1100" kern="1200" dirty="0"/>
            <a:t>%</a:t>
          </a:r>
        </a:p>
      </dsp:txBody>
      <dsp:txXfrm>
        <a:off x="751585" y="78209"/>
        <a:ext cx="373861" cy="373861"/>
      </dsp:txXfrm>
    </dsp:sp>
    <dsp:sp modelId="{FAA5389E-CABB-4E96-9D22-6CE22AAFAD44}">
      <dsp:nvSpPr>
        <dsp:cNvPr id="0" name=""/>
        <dsp:cNvSpPr/>
      </dsp:nvSpPr>
      <dsp:spPr>
        <a:xfrm>
          <a:off x="785187" y="572431"/>
          <a:ext cx="306657" cy="306657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25834" y="689697"/>
        <a:ext cx="225363" cy="72125"/>
      </dsp:txXfrm>
    </dsp:sp>
    <dsp:sp modelId="{76EF9526-472D-4B13-97D6-2B7D97FE3201}">
      <dsp:nvSpPr>
        <dsp:cNvPr id="0" name=""/>
        <dsp:cNvSpPr/>
      </dsp:nvSpPr>
      <dsp:spPr>
        <a:xfrm>
          <a:off x="674156" y="922021"/>
          <a:ext cx="528719" cy="5287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16%</a:t>
          </a:r>
        </a:p>
      </dsp:txBody>
      <dsp:txXfrm>
        <a:off x="751585" y="999450"/>
        <a:ext cx="373861" cy="373861"/>
      </dsp:txXfrm>
    </dsp:sp>
    <dsp:sp modelId="{D25E1381-AB74-46A1-9BC6-AAE0CF2B5937}">
      <dsp:nvSpPr>
        <dsp:cNvPr id="0" name=""/>
        <dsp:cNvSpPr/>
      </dsp:nvSpPr>
      <dsp:spPr>
        <a:xfrm>
          <a:off x="1282183" y="627418"/>
          <a:ext cx="168132" cy="1966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282183" y="666755"/>
        <a:ext cx="117692" cy="118009"/>
      </dsp:txXfrm>
    </dsp:sp>
    <dsp:sp modelId="{19922F0C-D1F5-46EB-B094-EF1ABD511AAE}">
      <dsp:nvSpPr>
        <dsp:cNvPr id="0" name=""/>
        <dsp:cNvSpPr/>
      </dsp:nvSpPr>
      <dsp:spPr>
        <a:xfrm>
          <a:off x="1520107" y="197041"/>
          <a:ext cx="1057438" cy="10574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67%!</a:t>
          </a:r>
        </a:p>
      </dsp:txBody>
      <dsp:txXfrm>
        <a:off x="1674965" y="351899"/>
        <a:ext cx="747722" cy="7477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887FD-1AF6-E64C-ADFE-20083334B6C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2D5A5-0949-914E-B266-42DBA71BD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899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CB868-99A9-BA45-98C1-C51F7127D66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7A67C-7EF9-0944-8779-422E00B9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392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33350" y="3251200"/>
            <a:ext cx="8877300" cy="8509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PAGE EXAMPLE</a:t>
            </a:r>
          </a:p>
        </p:txBody>
      </p:sp>
    </p:spTree>
    <p:extLst>
      <p:ext uri="{BB962C8B-B14F-4D97-AF65-F5344CB8AC3E}">
        <p14:creationId xmlns:p14="http://schemas.microsoft.com/office/powerpoint/2010/main" val="3083321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p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49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205923" y="1473518"/>
            <a:ext cx="4823778" cy="521938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8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1. Introduction Title Placed Here</a:t>
            </a:r>
          </a:p>
          <a:p>
            <a:pPr lvl="0"/>
            <a:r>
              <a:rPr lang="en-US" dirty="0"/>
              <a:t>2. Purpose Title Here</a:t>
            </a:r>
          </a:p>
          <a:p>
            <a:pPr lvl="0"/>
            <a:r>
              <a:rPr lang="en-US" dirty="0"/>
              <a:t>3. Description Title Would Go Here</a:t>
            </a:r>
          </a:p>
          <a:p>
            <a:pPr lvl="0"/>
            <a:r>
              <a:rPr lang="en-US" dirty="0"/>
              <a:t>4.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Etam</a:t>
            </a:r>
            <a:r>
              <a:rPr lang="en-US" dirty="0"/>
              <a:t> Would Go Here</a:t>
            </a:r>
          </a:p>
          <a:p>
            <a:pPr lvl="0"/>
            <a:r>
              <a:rPr lang="en-US" dirty="0"/>
              <a:t>5. </a:t>
            </a:r>
            <a:r>
              <a:rPr lang="en-US" dirty="0" err="1"/>
              <a:t>Ipsum</a:t>
            </a:r>
            <a:r>
              <a:rPr lang="en-US" dirty="0"/>
              <a:t> Dolor Would Go Here</a:t>
            </a:r>
          </a:p>
          <a:p>
            <a:pPr lvl="0"/>
            <a:r>
              <a:rPr lang="en-US" dirty="0"/>
              <a:t>6. Methodology Would Be Placed Here</a:t>
            </a:r>
          </a:p>
          <a:p>
            <a:pPr lvl="0"/>
            <a:r>
              <a:rPr lang="en-US" dirty="0"/>
              <a:t>7. Research Title Would Go Here</a:t>
            </a:r>
          </a:p>
          <a:p>
            <a:pPr lvl="0"/>
            <a:r>
              <a:rPr lang="en-US" dirty="0"/>
              <a:t>8. Findings Another Title Would Go Here</a:t>
            </a:r>
          </a:p>
        </p:txBody>
      </p:sp>
    </p:spTree>
    <p:extLst>
      <p:ext uri="{BB962C8B-B14F-4D97-AF65-F5344CB8AC3E}">
        <p14:creationId xmlns:p14="http://schemas.microsoft.com/office/powerpoint/2010/main" val="896201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0711" y="1118890"/>
            <a:ext cx="9053290" cy="27296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800" b="0" i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“SHORT STATEMENT WOULD GO HERE. WORKS WELL FOR QUOTES OR GENERAL STATEMENTS.”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0488" y="4314825"/>
            <a:ext cx="9053512" cy="58328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-OPTIONAL NAME</a:t>
            </a:r>
          </a:p>
        </p:txBody>
      </p:sp>
    </p:spTree>
    <p:extLst>
      <p:ext uri="{BB962C8B-B14F-4D97-AF65-F5344CB8AC3E}">
        <p14:creationId xmlns:p14="http://schemas.microsoft.com/office/powerpoint/2010/main" val="2703824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1: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293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2: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885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2: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452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2: cont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85468"/>
            <a:ext cx="9144000" cy="719431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CONTENT TITLE HERE</a:t>
            </a:r>
          </a:p>
        </p:txBody>
      </p:sp>
    </p:spTree>
    <p:extLst>
      <p:ext uri="{BB962C8B-B14F-4D97-AF65-F5344CB8AC3E}">
        <p14:creationId xmlns:p14="http://schemas.microsoft.com/office/powerpoint/2010/main" val="1288398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2: 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85468"/>
            <a:ext cx="9144000" cy="719431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360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CONTENT TITLE HERE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84188" y="1817688"/>
            <a:ext cx="4064721" cy="3567112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potenti</a:t>
            </a:r>
            <a:r>
              <a:rPr lang="en-US" dirty="0"/>
              <a:t>.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neque</a:t>
            </a:r>
            <a:r>
              <a:rPr lang="en-US" dirty="0"/>
              <a:t> et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vitae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dolor, </a:t>
            </a:r>
            <a:r>
              <a:rPr lang="en-US" dirty="0" err="1"/>
              <a:t>finibus</a:t>
            </a:r>
            <a:r>
              <a:rPr lang="en-US" dirty="0"/>
              <a:t> in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etus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com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Quisquety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dolor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, </a:t>
            </a:r>
            <a:r>
              <a:rPr lang="en-US" dirty="0" err="1"/>
              <a:t>ornare</a:t>
            </a:r>
            <a:r>
              <a:rPr lang="en-US" dirty="0"/>
              <a:t> at </a:t>
            </a:r>
            <a:r>
              <a:rPr lang="en-US" dirty="0" err="1"/>
              <a:t>commodo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un semper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nunc</a:t>
            </a:r>
            <a:r>
              <a:rPr lang="en-US" dirty="0"/>
              <a:t> vitae dictum </a:t>
            </a:r>
            <a:r>
              <a:rPr lang="en-US" dirty="0" err="1"/>
              <a:t>pretium</a:t>
            </a:r>
            <a:r>
              <a:rPr lang="en-US" dirty="0"/>
              <a:t>,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713289" y="1817688"/>
            <a:ext cx="3948112" cy="3567112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potenti</a:t>
            </a:r>
            <a:r>
              <a:rPr lang="en-US" dirty="0"/>
              <a:t>.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neque</a:t>
            </a:r>
            <a:r>
              <a:rPr lang="en-US" dirty="0"/>
              <a:t> et </a:t>
            </a:r>
            <a:r>
              <a:rPr lang="en-US" dirty="0" err="1"/>
              <a:t>puri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vitae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dolor, </a:t>
            </a:r>
            <a:r>
              <a:rPr lang="en-US" dirty="0" err="1"/>
              <a:t>finibus</a:t>
            </a:r>
            <a:r>
              <a:rPr lang="en-US" dirty="0"/>
              <a:t> in </a:t>
            </a:r>
            <a:r>
              <a:rPr lang="en-US" dirty="0" err="1"/>
              <a:t>risus</a:t>
            </a:r>
            <a:r>
              <a:rPr lang="en-US" dirty="0"/>
              <a:t> et,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com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dolor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, </a:t>
            </a:r>
            <a:r>
              <a:rPr lang="en-US" dirty="0" err="1"/>
              <a:t>orn</a:t>
            </a:r>
            <a:r>
              <a:rPr lang="en-US" dirty="0"/>
              <a:t> at </a:t>
            </a:r>
            <a:r>
              <a:rPr lang="en-US" dirty="0" err="1"/>
              <a:t>commodo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semper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. </a:t>
            </a:r>
            <a:r>
              <a:rPr lang="en-US" dirty="0" err="1"/>
              <a:t>Disse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nunc</a:t>
            </a:r>
            <a:r>
              <a:rPr lang="en-US" dirty="0"/>
              <a:t> vitae dictum </a:t>
            </a:r>
            <a:r>
              <a:rPr lang="en-US" dirty="0" err="1"/>
              <a:t>pretium</a:t>
            </a:r>
            <a:r>
              <a:rPr lang="en-US" dirty="0"/>
              <a:t>,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0266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2: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85468"/>
            <a:ext cx="9144000" cy="719431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320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Long list title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0" y="2095500"/>
            <a:ext cx="3657600" cy="3467100"/>
          </a:xfrm>
          <a:prstGeom prst="rect">
            <a:avLst/>
          </a:prstGeom>
        </p:spPr>
        <p:txBody>
          <a:bodyPr vert="horz"/>
          <a:lstStyle>
            <a:lvl1pPr marL="457200" indent="-274320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Pct val="90000"/>
              <a:buFont typeface="Arial"/>
              <a:buChar char="•"/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  <a:p>
            <a:pPr lvl="0"/>
            <a:r>
              <a:rPr lang="en-US" dirty="0" err="1"/>
              <a:t>Ishnack</a:t>
            </a:r>
            <a:r>
              <a:rPr lang="en-US" dirty="0"/>
              <a:t> Mansions Epson</a:t>
            </a:r>
          </a:p>
          <a:p>
            <a:pPr lvl="0"/>
            <a:r>
              <a:rPr lang="en-US" dirty="0"/>
              <a:t>Et Su </a:t>
            </a:r>
            <a:r>
              <a:rPr lang="en-US" dirty="0" err="1"/>
              <a:t>Domine</a:t>
            </a:r>
            <a:r>
              <a:rPr lang="en-US" dirty="0"/>
              <a:t> Antes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  <a:p>
            <a:pPr lvl="0"/>
            <a:r>
              <a:rPr lang="en-US" dirty="0" err="1"/>
              <a:t>Ishnack</a:t>
            </a:r>
            <a:r>
              <a:rPr lang="en-US" dirty="0"/>
              <a:t> Mansions Epson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787900" y="2095500"/>
            <a:ext cx="3657600" cy="3467100"/>
          </a:xfrm>
          <a:prstGeom prst="rect">
            <a:avLst/>
          </a:prstGeom>
        </p:spPr>
        <p:txBody>
          <a:bodyPr vert="horz"/>
          <a:lstStyle>
            <a:lvl1pPr marL="457200" indent="-274320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Pct val="90000"/>
              <a:buFont typeface="Arial"/>
              <a:buChar char="•"/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  <a:p>
            <a:pPr lvl="0"/>
            <a:r>
              <a:rPr lang="en-US" dirty="0" err="1"/>
              <a:t>Ishnack</a:t>
            </a:r>
            <a:r>
              <a:rPr lang="en-US" dirty="0"/>
              <a:t> Mansions Epson</a:t>
            </a:r>
          </a:p>
          <a:p>
            <a:pPr lvl="0"/>
            <a:r>
              <a:rPr lang="en-US" dirty="0"/>
              <a:t>Et Su </a:t>
            </a:r>
            <a:r>
              <a:rPr lang="en-US" dirty="0" err="1"/>
              <a:t>Domine</a:t>
            </a:r>
            <a:r>
              <a:rPr lang="en-US" dirty="0"/>
              <a:t> Antes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  <a:p>
            <a:pPr lvl="0"/>
            <a:r>
              <a:rPr lang="en-US" dirty="0" err="1"/>
              <a:t>Ishnack</a:t>
            </a:r>
            <a:r>
              <a:rPr lang="en-US" dirty="0"/>
              <a:t> Mansions Epson</a:t>
            </a:r>
          </a:p>
        </p:txBody>
      </p:sp>
    </p:spTree>
    <p:extLst>
      <p:ext uri="{BB962C8B-B14F-4D97-AF65-F5344CB8AC3E}">
        <p14:creationId xmlns:p14="http://schemas.microsoft.com/office/powerpoint/2010/main" val="2549725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2: bulleted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336431" y="1530371"/>
            <a:ext cx="6752491" cy="3429000"/>
          </a:xfrm>
          <a:prstGeom prst="rect">
            <a:avLst/>
          </a:prstGeom>
        </p:spPr>
        <p:txBody>
          <a:bodyPr vert="horz"/>
          <a:lstStyle>
            <a:lvl1pPr marL="34290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Pct val="90000"/>
              <a:buFont typeface="Arial"/>
              <a:buChar char="•"/>
              <a:tabLst/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857250" indent="-457200">
              <a:buClr>
                <a:schemeClr val="accent6"/>
              </a:buClr>
              <a:buSzPct val="90000"/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Optional Header &amp; Footer</a:t>
            </a:r>
          </a:p>
          <a:p>
            <a:pPr lvl="0"/>
            <a:r>
              <a:rPr lang="en-US" dirty="0" err="1"/>
              <a:t>Ishnack</a:t>
            </a:r>
            <a:r>
              <a:rPr lang="en-US" dirty="0"/>
              <a:t> Mansions Epson</a:t>
            </a:r>
          </a:p>
          <a:p>
            <a:pPr lvl="0"/>
            <a:r>
              <a:rPr lang="en-US" dirty="0"/>
              <a:t>Et Su </a:t>
            </a:r>
            <a:r>
              <a:rPr lang="en-US" dirty="0" err="1"/>
              <a:t>Domine</a:t>
            </a:r>
            <a:r>
              <a:rPr lang="en-US" dirty="0"/>
              <a:t> Antes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</a:p>
          <a:p>
            <a:pPr lvl="0"/>
            <a:r>
              <a:rPr lang="en-US" dirty="0" err="1"/>
              <a:t>Ishnack</a:t>
            </a:r>
            <a:r>
              <a:rPr lang="en-US" dirty="0"/>
              <a:t> Mansions Epson</a:t>
            </a:r>
          </a:p>
          <a:p>
            <a:pPr lvl="0"/>
            <a:r>
              <a:rPr lang="en-US" dirty="0"/>
              <a:t>Lorem Ipsum Dolor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85468"/>
            <a:ext cx="7347172" cy="719431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3200" cap="none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Short list title</a:t>
            </a:r>
          </a:p>
        </p:txBody>
      </p:sp>
    </p:spTree>
    <p:extLst>
      <p:ext uri="{BB962C8B-B14F-4D97-AF65-F5344CB8AC3E}">
        <p14:creationId xmlns:p14="http://schemas.microsoft.com/office/powerpoint/2010/main" val="4098265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56" y="2838450"/>
            <a:ext cx="5050487" cy="11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43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2: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88668"/>
            <a:ext cx="9144000" cy="719431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320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36079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2: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244862" y="6189785"/>
            <a:ext cx="1541051" cy="505158"/>
          </a:xfrm>
          <a:prstGeom prst="rect">
            <a:avLst/>
          </a:prstGeom>
          <a:solidFill>
            <a:srgbClr val="002F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23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2: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244862" y="6189785"/>
            <a:ext cx="1541051" cy="505158"/>
          </a:xfrm>
          <a:prstGeom prst="rect">
            <a:avLst/>
          </a:prstGeom>
          <a:solidFill>
            <a:srgbClr val="002F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91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2: cont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85468"/>
            <a:ext cx="9144000" cy="719431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CONTENT 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7244862" y="6208967"/>
            <a:ext cx="1541051" cy="505158"/>
          </a:xfrm>
          <a:prstGeom prst="rect">
            <a:avLst/>
          </a:prstGeom>
          <a:solidFill>
            <a:srgbClr val="002F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09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2: 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85468"/>
            <a:ext cx="9144000" cy="719431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360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CONTENT TITLE HERE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84188" y="1817688"/>
            <a:ext cx="4064721" cy="3567112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potenti</a:t>
            </a:r>
            <a:r>
              <a:rPr lang="en-US" dirty="0"/>
              <a:t>.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neque</a:t>
            </a:r>
            <a:r>
              <a:rPr lang="en-US" dirty="0"/>
              <a:t> et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vitae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dolor, </a:t>
            </a:r>
            <a:r>
              <a:rPr lang="en-US" dirty="0" err="1"/>
              <a:t>finibus</a:t>
            </a:r>
            <a:r>
              <a:rPr lang="en-US" dirty="0"/>
              <a:t> in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etus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com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Quisquety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dolor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, </a:t>
            </a:r>
            <a:r>
              <a:rPr lang="en-US" dirty="0" err="1"/>
              <a:t>ornare</a:t>
            </a:r>
            <a:r>
              <a:rPr lang="en-US" dirty="0"/>
              <a:t> at </a:t>
            </a:r>
            <a:r>
              <a:rPr lang="en-US" dirty="0" err="1"/>
              <a:t>commodo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un semper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nunc</a:t>
            </a:r>
            <a:r>
              <a:rPr lang="en-US" dirty="0"/>
              <a:t> vitae dictum </a:t>
            </a:r>
            <a:r>
              <a:rPr lang="en-US" dirty="0" err="1"/>
              <a:t>pretium</a:t>
            </a:r>
            <a:r>
              <a:rPr lang="en-US" dirty="0"/>
              <a:t>,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713289" y="1817688"/>
            <a:ext cx="3948112" cy="3567112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potenti</a:t>
            </a:r>
            <a:r>
              <a:rPr lang="en-US" dirty="0"/>
              <a:t>.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neque</a:t>
            </a:r>
            <a:r>
              <a:rPr lang="en-US" dirty="0"/>
              <a:t> et </a:t>
            </a:r>
            <a:r>
              <a:rPr lang="en-US" dirty="0" err="1"/>
              <a:t>puri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vitae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dolor, </a:t>
            </a:r>
            <a:r>
              <a:rPr lang="en-US" dirty="0" err="1"/>
              <a:t>finibus</a:t>
            </a:r>
            <a:r>
              <a:rPr lang="en-US" dirty="0"/>
              <a:t> in </a:t>
            </a:r>
            <a:r>
              <a:rPr lang="en-US" dirty="0" err="1"/>
              <a:t>risus</a:t>
            </a:r>
            <a:r>
              <a:rPr lang="en-US" dirty="0"/>
              <a:t> et,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com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dolor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, </a:t>
            </a:r>
            <a:r>
              <a:rPr lang="en-US" dirty="0" err="1"/>
              <a:t>orn</a:t>
            </a:r>
            <a:r>
              <a:rPr lang="en-US" dirty="0"/>
              <a:t> at </a:t>
            </a:r>
            <a:r>
              <a:rPr lang="en-US" dirty="0" err="1"/>
              <a:t>commodo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semper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. </a:t>
            </a:r>
            <a:r>
              <a:rPr lang="en-US" dirty="0" err="1"/>
              <a:t>Disse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nunc</a:t>
            </a:r>
            <a:r>
              <a:rPr lang="en-US" dirty="0"/>
              <a:t> vitae dictum </a:t>
            </a:r>
            <a:r>
              <a:rPr lang="en-US" dirty="0" err="1"/>
              <a:t>pretium</a:t>
            </a:r>
            <a:r>
              <a:rPr lang="en-US" dirty="0"/>
              <a:t>,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.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7244862" y="6189785"/>
            <a:ext cx="1541051" cy="505158"/>
          </a:xfrm>
          <a:prstGeom prst="rect">
            <a:avLst/>
          </a:prstGeom>
          <a:solidFill>
            <a:srgbClr val="002F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61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2: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85468"/>
            <a:ext cx="9144000" cy="719431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320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Long list title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0" y="2095500"/>
            <a:ext cx="3657600" cy="3467100"/>
          </a:xfrm>
          <a:prstGeom prst="rect">
            <a:avLst/>
          </a:prstGeom>
        </p:spPr>
        <p:txBody>
          <a:bodyPr vert="horz"/>
          <a:lstStyle>
            <a:lvl1pPr marL="457200" indent="-274320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Pct val="90000"/>
              <a:buFont typeface="Arial"/>
              <a:buChar char="•"/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  <a:p>
            <a:pPr lvl="0"/>
            <a:r>
              <a:rPr lang="en-US" dirty="0" err="1"/>
              <a:t>Ishnack</a:t>
            </a:r>
            <a:r>
              <a:rPr lang="en-US" dirty="0"/>
              <a:t> Mansions Epson</a:t>
            </a:r>
          </a:p>
          <a:p>
            <a:pPr lvl="0"/>
            <a:r>
              <a:rPr lang="en-US" dirty="0"/>
              <a:t>Et Su </a:t>
            </a:r>
            <a:r>
              <a:rPr lang="en-US" dirty="0" err="1"/>
              <a:t>Domine</a:t>
            </a:r>
            <a:r>
              <a:rPr lang="en-US" dirty="0"/>
              <a:t> Antes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  <a:p>
            <a:pPr lvl="0"/>
            <a:r>
              <a:rPr lang="en-US" dirty="0" err="1"/>
              <a:t>Ishnack</a:t>
            </a:r>
            <a:r>
              <a:rPr lang="en-US" dirty="0"/>
              <a:t> Mansions Epson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787900" y="2095500"/>
            <a:ext cx="3657600" cy="3467100"/>
          </a:xfrm>
          <a:prstGeom prst="rect">
            <a:avLst/>
          </a:prstGeom>
        </p:spPr>
        <p:txBody>
          <a:bodyPr vert="horz"/>
          <a:lstStyle>
            <a:lvl1pPr marL="457200" indent="-274320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Pct val="90000"/>
              <a:buFont typeface="Arial"/>
              <a:buChar char="•"/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  <a:p>
            <a:pPr lvl="0"/>
            <a:r>
              <a:rPr lang="en-US" dirty="0" err="1"/>
              <a:t>Ishnack</a:t>
            </a:r>
            <a:r>
              <a:rPr lang="en-US" dirty="0"/>
              <a:t> Mansions Epson</a:t>
            </a:r>
          </a:p>
          <a:p>
            <a:pPr lvl="0"/>
            <a:r>
              <a:rPr lang="en-US" dirty="0"/>
              <a:t>Et Su </a:t>
            </a:r>
            <a:r>
              <a:rPr lang="en-US" dirty="0" err="1"/>
              <a:t>Domine</a:t>
            </a:r>
            <a:r>
              <a:rPr lang="en-US" dirty="0"/>
              <a:t> Antes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  <a:p>
            <a:pPr lvl="0"/>
            <a:r>
              <a:rPr lang="en-US" dirty="0" err="1"/>
              <a:t>Ishnack</a:t>
            </a:r>
            <a:r>
              <a:rPr lang="en-US" dirty="0"/>
              <a:t> Mansions Epson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7244862" y="6189785"/>
            <a:ext cx="1541051" cy="505158"/>
          </a:xfrm>
          <a:prstGeom prst="rect">
            <a:avLst/>
          </a:prstGeom>
          <a:solidFill>
            <a:srgbClr val="002F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47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2: bulleted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336431" y="1530371"/>
            <a:ext cx="6752491" cy="3429000"/>
          </a:xfrm>
          <a:prstGeom prst="rect">
            <a:avLst/>
          </a:prstGeom>
        </p:spPr>
        <p:txBody>
          <a:bodyPr vert="horz"/>
          <a:lstStyle>
            <a:lvl1pPr marL="34290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Pct val="90000"/>
              <a:buFont typeface="Arial"/>
              <a:buChar char="•"/>
              <a:tabLst/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857250" indent="-457200">
              <a:buClr>
                <a:schemeClr val="accent6"/>
              </a:buClr>
              <a:buSzPct val="90000"/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Optional Header &amp; Footer</a:t>
            </a:r>
          </a:p>
          <a:p>
            <a:pPr lvl="0"/>
            <a:r>
              <a:rPr lang="en-US" dirty="0" err="1"/>
              <a:t>Ishnack</a:t>
            </a:r>
            <a:r>
              <a:rPr lang="en-US" dirty="0"/>
              <a:t> Mansions Epson</a:t>
            </a:r>
          </a:p>
          <a:p>
            <a:pPr lvl="0"/>
            <a:r>
              <a:rPr lang="en-US" dirty="0"/>
              <a:t>Et Su </a:t>
            </a:r>
            <a:r>
              <a:rPr lang="en-US" dirty="0" err="1"/>
              <a:t>Domine</a:t>
            </a:r>
            <a:r>
              <a:rPr lang="en-US" dirty="0"/>
              <a:t> Antes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</a:p>
          <a:p>
            <a:pPr lvl="0"/>
            <a:r>
              <a:rPr lang="en-US" dirty="0" err="1"/>
              <a:t>Ishnack</a:t>
            </a:r>
            <a:r>
              <a:rPr lang="en-US" dirty="0"/>
              <a:t> Mansions Epson</a:t>
            </a:r>
          </a:p>
          <a:p>
            <a:pPr lvl="0"/>
            <a:r>
              <a:rPr lang="en-US" dirty="0"/>
              <a:t>Lorem Ipsum Dolor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85468"/>
            <a:ext cx="7347172" cy="719431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3200" cap="none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Short list 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7244862" y="6189785"/>
            <a:ext cx="1541051" cy="505158"/>
          </a:xfrm>
          <a:prstGeom prst="rect">
            <a:avLst/>
          </a:prstGeom>
          <a:solidFill>
            <a:srgbClr val="002F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044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2: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88668"/>
            <a:ext cx="9144000" cy="719431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320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7244862" y="6189785"/>
            <a:ext cx="1541051" cy="505158"/>
          </a:xfrm>
          <a:prstGeom prst="rect">
            <a:avLst/>
          </a:prstGeom>
          <a:solidFill>
            <a:srgbClr val="002F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5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304800" y="328613"/>
            <a:ext cx="8532813" cy="6197600"/>
          </a:xfrm>
          <a:prstGeom prst="roundRect">
            <a:avLst>
              <a:gd name="adj" fmla="val 2079"/>
            </a:avLst>
          </a:prstGeom>
          <a:gradFill rotWithShape="1"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1"/>
          </a:gradFill>
          <a:ln w="2000" cap="rnd">
            <a:solidFill>
              <a:srgbClr val="A4A3A3"/>
            </a:solidFill>
            <a:round/>
            <a:headEnd/>
            <a:tailEnd/>
          </a:ln>
          <a:effectLst>
            <a:outerShdw blurRad="76200" dist="50800" dir="5400000" algn="tl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95564" y="646025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049127D-FD3E-4297-82B9-ED4D0CC47B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7097157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30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pag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56" y="2838450"/>
            <a:ext cx="5050487" cy="11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776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7949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889000" y="660400"/>
            <a:ext cx="7454900" cy="49657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aseline="0"/>
            </a:lvl1pPr>
          </a:lstStyle>
          <a:p>
            <a:r>
              <a:rPr lang="en-US" dirty="0"/>
              <a:t>Drag/Insert Image here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89000" y="5786967"/>
            <a:ext cx="4851400" cy="40216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FOR IMAGE HERE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889000" y="6189127"/>
            <a:ext cx="7454900" cy="3556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Subtitle And Description For Image Here</a:t>
            </a:r>
          </a:p>
        </p:txBody>
      </p:sp>
    </p:spTree>
    <p:extLst>
      <p:ext uri="{BB962C8B-B14F-4D97-AF65-F5344CB8AC3E}">
        <p14:creationId xmlns:p14="http://schemas.microsoft.com/office/powerpoint/2010/main" val="1178701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pag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160" y="2828924"/>
            <a:ext cx="5223679" cy="116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55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pag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581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33350" y="3251200"/>
            <a:ext cx="8877300" cy="8509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PAGE EXAMPLE</a:t>
            </a:r>
          </a:p>
        </p:txBody>
      </p:sp>
    </p:spTree>
    <p:extLst>
      <p:ext uri="{BB962C8B-B14F-4D97-AF65-F5344CB8AC3E}">
        <p14:creationId xmlns:p14="http://schemas.microsoft.com/office/powerpoint/2010/main" val="5899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2846388"/>
            <a:ext cx="5048250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790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p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21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p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39" y="2828924"/>
            <a:ext cx="5308921" cy="11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53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9.emf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0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9.emf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0.jp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emf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_TitlePage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83" y="0"/>
            <a:ext cx="9285270" cy="696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9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7" r:id="rId2"/>
    <p:sldLayoutId id="2147483689" r:id="rId3"/>
    <p:sldLayoutId id="2147483692" r:id="rId4"/>
    <p:sldLayoutId id="2147483693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_background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84" y="-1"/>
            <a:ext cx="9285271" cy="696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5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8" r:id="rId2"/>
    <p:sldLayoutId id="2147483690" r:id="rId3"/>
    <p:sldLayoutId id="2147483691" r:id="rId4"/>
    <p:sldLayoutId id="2147483694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s_orang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61" y="494928"/>
            <a:ext cx="2783767" cy="213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otunda_orange.jpg"/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" r="6676" b="-1933"/>
          <a:stretch/>
        </p:blipFill>
        <p:spPr>
          <a:xfrm>
            <a:off x="-36991" y="-73975"/>
            <a:ext cx="9310529" cy="70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4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_TitleWhite.jpg"/>
          <p:cNvPicPr>
            <a:picLocks noChangeAspect="1"/>
          </p:cNvPicPr>
          <p:nvPr userDrawn="1"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" y="-9481"/>
            <a:ext cx="9156640" cy="6867481"/>
          </a:xfrm>
          <a:prstGeom prst="rect">
            <a:avLst/>
          </a:prstGeom>
        </p:spPr>
      </p:pic>
      <p:pic>
        <p:nvPicPr>
          <p:cNvPr id="9" name="Picture 8" descr="UVA_Primary_whit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771" y="6324412"/>
            <a:ext cx="1353129" cy="33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3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s_background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" y="-46934"/>
            <a:ext cx="9144310" cy="6858233"/>
          </a:xfrm>
          <a:prstGeom prst="rect">
            <a:avLst/>
          </a:prstGeom>
        </p:spPr>
      </p:pic>
      <p:pic>
        <p:nvPicPr>
          <p:cNvPr id="9" name="Picture 8" descr="UVA_Primary_white.eps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771" y="6324412"/>
            <a:ext cx="1353129" cy="33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0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95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s_background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" y="-46934"/>
            <a:ext cx="9144310" cy="6858233"/>
          </a:xfrm>
          <a:prstGeom prst="rect">
            <a:avLst/>
          </a:prstGeom>
        </p:spPr>
      </p:pic>
      <p:pic>
        <p:nvPicPr>
          <p:cNvPr id="8" name="Picture 7" descr="brushedge_solid_blue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" y="5194968"/>
            <a:ext cx="9144000" cy="1676400"/>
          </a:xfrm>
          <a:prstGeom prst="rect">
            <a:avLst/>
          </a:prstGeom>
        </p:spPr>
      </p:pic>
      <p:pic>
        <p:nvPicPr>
          <p:cNvPr id="9" name="Picture 8" descr="UVA_Primary_white.eps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771" y="6324412"/>
            <a:ext cx="1353129" cy="33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6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ounds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" r="15387" b="-16499"/>
          <a:stretch/>
        </p:blipFill>
        <p:spPr>
          <a:xfrm>
            <a:off x="-1" y="0"/>
            <a:ext cx="9155371" cy="7569200"/>
          </a:xfrm>
          <a:prstGeom prst="rect">
            <a:avLst/>
          </a:prstGeom>
        </p:spPr>
      </p:pic>
      <p:pic>
        <p:nvPicPr>
          <p:cNvPr id="8" name="Picture 7" descr="brushedge_solid_blu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" y="5194968"/>
            <a:ext cx="9144000" cy="1676400"/>
          </a:xfrm>
          <a:prstGeom prst="rect">
            <a:avLst/>
          </a:prstGeom>
        </p:spPr>
      </p:pic>
      <p:pic>
        <p:nvPicPr>
          <p:cNvPr id="9" name="Picture 8" descr="UVA_Primary_white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771" y="6324412"/>
            <a:ext cx="1353129" cy="33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3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9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82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638" y="1152609"/>
            <a:ext cx="1767993" cy="1109568"/>
          </a:xfrm>
          <a:prstGeom prst="rect">
            <a:avLst/>
          </a:prstGeom>
        </p:spPr>
      </p:pic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1440" y="2909815"/>
            <a:ext cx="9255125" cy="523875"/>
          </a:xfrm>
        </p:spPr>
        <p:txBody>
          <a:bodyPr/>
          <a:lstStyle/>
          <a:p>
            <a:r>
              <a:rPr lang="en-US" i="1" dirty="0"/>
              <a:t> WANT GREAT CUSTOMER EXPERIENCES?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78990" y="4262128"/>
            <a:ext cx="52257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sz="32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7506" y="4616071"/>
            <a:ext cx="711861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 YOUR EMPLOYEES </a:t>
            </a:r>
            <a:r>
              <a:rPr lang="en-US" sz="3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FIRST!</a:t>
            </a:r>
          </a:p>
          <a:p>
            <a:pPr lvl="0" algn="ctr"/>
            <a:endParaRPr lang="en-US" sz="16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Sandra A. Smith, Manager, QA &amp; Staff Development, </a:t>
            </a:r>
            <a:r>
              <a:rPr lang="en-US" sz="16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</a:t>
            </a:r>
            <a:endParaRPr lang="en-US" sz="16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VAPPA Conference March 13, 2019</a:t>
            </a:r>
          </a:p>
        </p:txBody>
      </p:sp>
    </p:spTree>
    <p:extLst>
      <p:ext uri="{BB962C8B-B14F-4D97-AF65-F5344CB8AC3E}">
        <p14:creationId xmlns:p14="http://schemas.microsoft.com/office/powerpoint/2010/main" val="3649264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795700" y="1033736"/>
            <a:ext cx="7969642" cy="719431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1" latinLnBrk="0" hangingPunct="1">
              <a:spcBef>
                <a:spcPct val="20000"/>
              </a:spcBef>
              <a:buFontTx/>
              <a:buNone/>
              <a:defRPr sz="4400" kern="1200" baseline="0">
                <a:solidFill>
                  <a:schemeClr val="accent6">
                    <a:lumMod val="75000"/>
                  </a:schemeClr>
                </a:solidFill>
                <a:latin typeface="ITC Franklin Gothic Std Demi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040654" y="3204689"/>
            <a:ext cx="7479734" cy="4469611"/>
          </a:xfrm>
          <a:prstGeom prst="rect">
            <a:avLst/>
          </a:prstGeom>
        </p:spPr>
        <p:txBody>
          <a:bodyPr vert="horz"/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 baseline="0">
                <a:solidFill>
                  <a:schemeClr val="tx2">
                    <a:lumMod val="50000"/>
                  </a:schemeClr>
                </a:solidFill>
                <a:latin typeface="ITC Franklin Gothic Std Book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3088" indent="-341313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FCF9EA-AC2B-4619-B660-DE371E4246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891" y="957943"/>
            <a:ext cx="8183451" cy="4810271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</a:rPr>
              <a:t>Articulate a clear </a:t>
            </a:r>
            <a:r>
              <a:rPr lang="en-US" sz="2400" b="1" dirty="0">
                <a:solidFill>
                  <a:schemeClr val="tx2"/>
                </a:solidFill>
              </a:rPr>
              <a:t>‘destination’</a:t>
            </a:r>
            <a:endParaRPr lang="en-US" sz="2000" dirty="0">
              <a:solidFill>
                <a:schemeClr val="tx2"/>
              </a:solidFill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“Pay Less. Buy More.”</a:t>
            </a:r>
          </a:p>
          <a:p>
            <a:pPr marL="914400" lvl="2" indent="0">
              <a:buNone/>
            </a:pPr>
            <a:r>
              <a:rPr lang="en-US" sz="1600" dirty="0">
                <a:solidFill>
                  <a:schemeClr val="tx2"/>
                </a:solidFill>
              </a:rPr>
              <a:t>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“Better ingredients. Better pizza.”</a:t>
            </a:r>
          </a:p>
          <a:p>
            <a:pPr marL="914400" lvl="2" indent="0">
              <a:buNone/>
            </a:pPr>
            <a:endParaRPr lang="en-US" sz="1600" dirty="0">
              <a:solidFill>
                <a:schemeClr val="tx2"/>
              </a:solidFill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“Always lower prices. </a:t>
            </a:r>
            <a:r>
              <a:rPr lang="en-US" sz="1600" i="1" dirty="0">
                <a:solidFill>
                  <a:schemeClr val="tx2"/>
                </a:solidFill>
              </a:rPr>
              <a:t>Always.”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sz="2000" dirty="0">
              <a:solidFill>
                <a:schemeClr val="tx2"/>
              </a:solidFill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2"/>
                </a:solidFill>
              </a:rPr>
              <a:t>What is </a:t>
            </a:r>
            <a:r>
              <a:rPr lang="en-US" i="1" dirty="0">
                <a:solidFill>
                  <a:schemeClr val="tx2"/>
                </a:solidFill>
              </a:rPr>
              <a:t>your </a:t>
            </a:r>
            <a:r>
              <a:rPr lang="en-US" dirty="0">
                <a:solidFill>
                  <a:schemeClr val="tx2"/>
                </a:solidFill>
              </a:rPr>
              <a:t>commitment to customers? </a:t>
            </a:r>
          </a:p>
          <a:p>
            <a:pPr marL="400050" lvl="1" indent="0">
              <a:buNone/>
            </a:pP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400050" lvl="1" indent="0">
              <a:buNone/>
            </a:pPr>
            <a:r>
              <a:rPr lang="en-US" sz="2000" i="1" dirty="0">
                <a:solidFill>
                  <a:schemeClr val="tx2"/>
                </a:solidFill>
              </a:rPr>
              <a:t>Ours: 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“Provide undeniable value; deliver promised levels of service; build trusting and supportive partnerships; support customers’ core business”.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B660AC-999E-4BF6-ACC4-98DC95D99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137" y="149625"/>
            <a:ext cx="7943689" cy="884112"/>
          </a:xfrm>
        </p:spPr>
        <p:txBody>
          <a:bodyPr/>
          <a:lstStyle/>
          <a:p>
            <a:pPr algn="ctr"/>
            <a:r>
              <a:rPr lang="en-US" b="1" dirty="0"/>
              <a:t>Connect to Customer Satisfaction </a:t>
            </a:r>
          </a:p>
        </p:txBody>
      </p:sp>
      <p:pic>
        <p:nvPicPr>
          <p:cNvPr id="10" name="Picture 2" descr="C:\Users\Sandra Smith\AppData\Local\Microsoft\Windows\INetCache\IE\XKIX2RLN\exercise-with-dumbbells-symbol-hi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927" y="2976151"/>
            <a:ext cx="864759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70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6C1CD3-B338-4831-9D17-7F938E5FEC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950" y="940524"/>
            <a:ext cx="6752491" cy="4990011"/>
          </a:xfrm>
        </p:spPr>
        <p:txBody>
          <a:bodyPr/>
          <a:lstStyle/>
          <a:p>
            <a:r>
              <a:rPr lang="en-US" sz="2400" dirty="0"/>
              <a:t>You defined your </a:t>
            </a:r>
            <a:r>
              <a:rPr lang="en-US" sz="2400" i="1" dirty="0"/>
              <a:t>destination</a:t>
            </a:r>
          </a:p>
          <a:p>
            <a:r>
              <a:rPr lang="en-US" sz="2400" dirty="0"/>
              <a:t>Now, create a </a:t>
            </a:r>
            <a:r>
              <a:rPr lang="en-US" sz="2400" i="1" dirty="0"/>
              <a:t>compass</a:t>
            </a:r>
            <a:r>
              <a:rPr lang="en-US" sz="2400" dirty="0"/>
              <a:t> to guide you there! </a:t>
            </a:r>
          </a:p>
          <a:p>
            <a:r>
              <a:rPr lang="en-US" sz="2400" dirty="0"/>
              <a:t>Customer Impact </a:t>
            </a:r>
            <a:r>
              <a:rPr lang="en-US" sz="2400" i="1" dirty="0"/>
              <a:t>Jobs</a:t>
            </a:r>
            <a:r>
              <a:rPr lang="en-US" sz="2400" dirty="0"/>
              <a:t> </a:t>
            </a:r>
          </a:p>
          <a:p>
            <a:pPr lvl="1"/>
            <a:r>
              <a:rPr lang="en-US" sz="2000" dirty="0">
                <a:solidFill>
                  <a:srgbClr val="002F6C"/>
                </a:solidFill>
              </a:rPr>
              <a:t>Strip down to </a:t>
            </a:r>
            <a:r>
              <a:rPr lang="en-US" sz="2000" i="1" dirty="0">
                <a:solidFill>
                  <a:srgbClr val="002F6C"/>
                </a:solidFill>
              </a:rPr>
              <a:t>core</a:t>
            </a:r>
          </a:p>
          <a:p>
            <a:pPr lvl="1"/>
            <a:r>
              <a:rPr lang="en-US" sz="2000" dirty="0">
                <a:solidFill>
                  <a:srgbClr val="002F6C"/>
                </a:solidFill>
              </a:rPr>
              <a:t>Why does the job </a:t>
            </a:r>
            <a:r>
              <a:rPr lang="en-US" sz="2000" i="1" dirty="0">
                <a:solidFill>
                  <a:srgbClr val="002F6C"/>
                </a:solidFill>
              </a:rPr>
              <a:t>exist</a:t>
            </a:r>
            <a:r>
              <a:rPr lang="en-US" sz="2000" dirty="0">
                <a:solidFill>
                  <a:srgbClr val="002F6C"/>
                </a:solidFill>
              </a:rPr>
              <a:t>?</a:t>
            </a:r>
          </a:p>
          <a:p>
            <a:pPr lvl="1"/>
            <a:r>
              <a:rPr lang="en-US" sz="2000" dirty="0">
                <a:solidFill>
                  <a:srgbClr val="002F6C"/>
                </a:solidFill>
              </a:rPr>
              <a:t>Top three priorities</a:t>
            </a:r>
          </a:p>
          <a:p>
            <a:pPr lvl="1"/>
            <a:r>
              <a:rPr lang="en-US" sz="2000" dirty="0">
                <a:solidFill>
                  <a:srgbClr val="002F6C"/>
                </a:solidFill>
              </a:rPr>
              <a:t>Remove/transfer low value tasks</a:t>
            </a:r>
          </a:p>
          <a:p>
            <a:pPr lvl="1"/>
            <a:r>
              <a:rPr lang="en-US" sz="2000" dirty="0">
                <a:solidFill>
                  <a:srgbClr val="002F6C"/>
                </a:solidFill>
              </a:rPr>
              <a:t>Understand &amp;</a:t>
            </a:r>
            <a:r>
              <a:rPr lang="en-US" sz="2000" i="1" dirty="0">
                <a:solidFill>
                  <a:srgbClr val="002F6C"/>
                </a:solidFill>
              </a:rPr>
              <a:t> manage </a:t>
            </a:r>
            <a:r>
              <a:rPr lang="en-US" sz="2000" dirty="0">
                <a:solidFill>
                  <a:srgbClr val="002F6C"/>
                </a:solidFill>
              </a:rPr>
              <a:t>customers’ expectations…perceptions</a:t>
            </a:r>
          </a:p>
          <a:p>
            <a:pPr lvl="1"/>
            <a:r>
              <a:rPr lang="en-US" sz="2000" dirty="0">
                <a:solidFill>
                  <a:srgbClr val="002F6C"/>
                </a:solidFill>
              </a:rPr>
              <a:t>Bring the </a:t>
            </a:r>
            <a:r>
              <a:rPr lang="en-US" sz="2000" i="1" dirty="0">
                <a:solidFill>
                  <a:srgbClr val="002F6C"/>
                </a:solidFill>
              </a:rPr>
              <a:t>un-controllable into your control </a:t>
            </a:r>
          </a:p>
          <a:p>
            <a:pPr marL="400050" lvl="1" indent="0">
              <a:buNone/>
            </a:pPr>
            <a:r>
              <a:rPr lang="en-US" sz="1600" dirty="0">
                <a:solidFill>
                  <a:srgbClr val="002F6C"/>
                </a:solidFill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B2A45-DD4B-4560-A6E2-62233DEBE6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950" y="81873"/>
            <a:ext cx="7347172" cy="719431"/>
          </a:xfrm>
        </p:spPr>
        <p:txBody>
          <a:bodyPr/>
          <a:lstStyle/>
          <a:p>
            <a:r>
              <a:rPr lang="en-US" b="1" dirty="0"/>
              <a:t>Create a </a:t>
            </a:r>
            <a:r>
              <a:rPr lang="en-US" b="1" i="1" dirty="0"/>
              <a:t>Compass!</a:t>
            </a:r>
          </a:p>
        </p:txBody>
      </p:sp>
      <p:pic>
        <p:nvPicPr>
          <p:cNvPr id="3074" name="Picture 2" descr="C:\Users\Sandra Smith\AppData\Local\Microsoft\Windows\INetCache\IE\XKIX2RLN\exercise-with-dumbbells-symbol-hi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406" y="2013855"/>
            <a:ext cx="864759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andra Smith\AppData\Local\Microsoft\Windows\INetCache\IE\XKIX2RLN\compass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882" y="12"/>
            <a:ext cx="2103120" cy="160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71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795700" y="1033736"/>
            <a:ext cx="7969642" cy="719431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1" latinLnBrk="0" hangingPunct="1">
              <a:spcBef>
                <a:spcPct val="20000"/>
              </a:spcBef>
              <a:buFontTx/>
              <a:buNone/>
              <a:defRPr sz="4400" kern="1200" baseline="0">
                <a:solidFill>
                  <a:schemeClr val="accent6">
                    <a:lumMod val="75000"/>
                  </a:schemeClr>
                </a:solidFill>
                <a:latin typeface="ITC Franklin Gothic Std Demi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040654" y="3204689"/>
            <a:ext cx="7479734" cy="4469611"/>
          </a:xfrm>
          <a:prstGeom prst="rect">
            <a:avLst/>
          </a:prstGeom>
        </p:spPr>
        <p:txBody>
          <a:bodyPr vert="horz"/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 baseline="0">
                <a:solidFill>
                  <a:schemeClr val="tx2">
                    <a:lumMod val="50000"/>
                  </a:schemeClr>
                </a:solidFill>
                <a:latin typeface="ITC Franklin Gothic Std Book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3088" indent="-341313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FCF9EA-AC2B-4619-B660-DE371E4246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375" y="357051"/>
            <a:ext cx="8183451" cy="5649857"/>
          </a:xfrm>
        </p:spPr>
        <p:txBody>
          <a:bodyPr/>
          <a:lstStyle/>
          <a:p>
            <a:pPr marL="400050" lvl="1" indent="0">
              <a:buNone/>
            </a:pPr>
            <a:endParaRPr lang="en-US" sz="3200" dirty="0">
              <a:solidFill>
                <a:schemeClr val="tx2"/>
              </a:solidFill>
            </a:endParaRPr>
          </a:p>
          <a:p>
            <a:pPr marL="400050" lvl="1" indent="0"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DO YOU KNOW WHAT MOTIVATES 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</a:rPr>
              <a:t>EACH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OF YOUR EMPLOYEES?</a:t>
            </a:r>
          </a:p>
          <a:p>
            <a:pPr marL="400050" lvl="1" indent="0">
              <a:buNone/>
            </a:pP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400050" lvl="1" indent="0">
              <a:buNone/>
            </a:pPr>
            <a:r>
              <a:rPr lang="en-US" sz="4000" dirty="0">
                <a:solidFill>
                  <a:schemeClr val="tx2"/>
                </a:solidFill>
              </a:rPr>
              <a:t>“</a:t>
            </a:r>
            <a:r>
              <a:rPr lang="en-US" dirty="0">
                <a:solidFill>
                  <a:schemeClr val="tx2"/>
                </a:solidFill>
              </a:rPr>
              <a:t>The way your employees feel is the way your customers will feel.  And if your employees don’t feel valued, neither will your customers.”</a:t>
            </a:r>
            <a:r>
              <a:rPr lang="en-US" sz="4000" dirty="0">
                <a:solidFill>
                  <a:schemeClr val="tx2"/>
                </a:solidFill>
              </a:rPr>
              <a:t> </a:t>
            </a:r>
          </a:p>
          <a:p>
            <a:pPr marL="400050" lvl="1" indent="0"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		    </a:t>
            </a:r>
            <a:r>
              <a:rPr lang="en-US" sz="1100" dirty="0">
                <a:solidFill>
                  <a:schemeClr val="accent6">
                    <a:lumMod val="75000"/>
                  </a:schemeClr>
                </a:solidFill>
              </a:rPr>
              <a:t>---S.F. </a:t>
            </a:r>
            <a:r>
              <a:rPr lang="en-US" sz="1100" dirty="0" err="1">
                <a:solidFill>
                  <a:schemeClr val="accent6">
                    <a:lumMod val="75000"/>
                  </a:schemeClr>
                </a:solidFill>
              </a:rPr>
              <a:t>Stershic</a:t>
            </a:r>
            <a:r>
              <a:rPr lang="en-US" sz="1100" dirty="0">
                <a:solidFill>
                  <a:schemeClr val="accent6">
                    <a:lumMod val="75000"/>
                  </a:schemeClr>
                </a:solidFill>
              </a:rPr>
              <a:t>, author, </a:t>
            </a:r>
            <a:r>
              <a:rPr lang="en-US" sz="1100" u="sng" dirty="0">
                <a:solidFill>
                  <a:schemeClr val="accent6">
                    <a:lumMod val="75000"/>
                  </a:schemeClr>
                </a:solidFill>
              </a:rPr>
              <a:t>Taking Care of the People who Matter Most: A Guide to Employee-Customer Care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B660AC-999E-4BF6-ACC4-98DC95D99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654" y="520735"/>
            <a:ext cx="7347172" cy="1243827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0378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795700" y="1033736"/>
            <a:ext cx="7969642" cy="719431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1" latinLnBrk="0" hangingPunct="1">
              <a:spcBef>
                <a:spcPct val="20000"/>
              </a:spcBef>
              <a:buFontTx/>
              <a:buNone/>
              <a:defRPr sz="4400" kern="1200" baseline="0">
                <a:solidFill>
                  <a:schemeClr val="accent6">
                    <a:lumMod val="75000"/>
                  </a:schemeClr>
                </a:solidFill>
                <a:latin typeface="ITC Franklin Gothic Std Demi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040654" y="3204689"/>
            <a:ext cx="7479734" cy="4469611"/>
          </a:xfrm>
          <a:prstGeom prst="rect">
            <a:avLst/>
          </a:prstGeom>
        </p:spPr>
        <p:txBody>
          <a:bodyPr vert="horz"/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 baseline="0">
                <a:solidFill>
                  <a:schemeClr val="tx2">
                    <a:lumMod val="50000"/>
                  </a:schemeClr>
                </a:solidFill>
                <a:latin typeface="ITC Franklin Gothic Std Book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3088" indent="-341313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FCF9EA-AC2B-4619-B660-DE371E4246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891" y="755062"/>
            <a:ext cx="8183451" cy="5549944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What part of your job do you like the most…and the least?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What do you consider to be your top workplace strength?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Number the following supervisor actions in order of most importance: 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tx2"/>
                </a:solidFill>
              </a:rPr>
              <a:t>Transparent feedback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tx2"/>
                </a:solidFill>
              </a:rPr>
              <a:t>Care about me as a person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tx2"/>
                </a:solidFill>
              </a:rPr>
              <a:t>Building a trust-based relationship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tx2"/>
                </a:solidFill>
              </a:rPr>
              <a:t>Know and use my strongest skill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tx2"/>
                </a:solidFill>
              </a:rPr>
              <a:t>Give me flexibility when I need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tx2"/>
                </a:solidFill>
              </a:rPr>
              <a:t>(Add your ideas)</a:t>
            </a:r>
          </a:p>
          <a:p>
            <a:pPr marL="914400" lvl="2" indent="0">
              <a:buNone/>
            </a:pPr>
            <a:r>
              <a:rPr lang="en-US" sz="1200" dirty="0">
                <a:solidFill>
                  <a:schemeClr val="tx2"/>
                </a:solidFill>
              </a:rPr>
              <a:t> 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Check which form of feedback/recognition you prefer: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tx2"/>
                </a:solidFill>
              </a:rPr>
              <a:t>Lead a special, unique assignment/project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tx2"/>
                </a:solidFill>
              </a:rPr>
              <a:t>Offered development opportunities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tx2"/>
                </a:solidFill>
              </a:rPr>
              <a:t>Be paired with a mentor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tx2"/>
                </a:solidFill>
              </a:rPr>
              <a:t>Be recognized     1:1…in staff meeting…a large public group…other:</a:t>
            </a:r>
          </a:p>
          <a:p>
            <a:pPr marL="914400" lvl="2" indent="0">
              <a:buNone/>
            </a:pPr>
            <a:r>
              <a:rPr lang="en-US" sz="1200" dirty="0">
                <a:solidFill>
                  <a:schemeClr val="tx2"/>
                </a:solidFill>
              </a:rPr>
              <a:t> 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What is the best feedback that you’ve received?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tx2"/>
                </a:solidFill>
              </a:rPr>
              <a:t>What made it so?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Tell us anything else you’d like us to know about what energizes you </a:t>
            </a:r>
          </a:p>
          <a:p>
            <a:pPr marL="400050" lvl="1" indent="0">
              <a:buNone/>
            </a:pPr>
            <a:r>
              <a:rPr lang="en-US" sz="1600" dirty="0">
                <a:solidFill>
                  <a:schemeClr val="tx2"/>
                </a:solidFill>
              </a:rPr>
              <a:t>        on-the-job.</a:t>
            </a:r>
          </a:p>
          <a:p>
            <a:pPr marL="400050" lvl="1" indent="0">
              <a:buNone/>
            </a:pPr>
            <a:r>
              <a:rPr lang="en-US" sz="1600" dirty="0">
                <a:solidFill>
                  <a:schemeClr val="tx2"/>
                </a:solidFill>
              </a:rPr>
              <a:t>  </a:t>
            </a:r>
          </a:p>
          <a:p>
            <a:pPr marL="400050" lvl="1" indent="0">
              <a:buNone/>
            </a:pPr>
            <a:r>
              <a:rPr lang="en-US" sz="1050" dirty="0" err="1">
                <a:solidFill>
                  <a:schemeClr val="tx2"/>
                </a:solidFill>
              </a:rPr>
              <a:t>Uva</a:t>
            </a:r>
            <a:r>
              <a:rPr lang="en-US" sz="1050" dirty="0">
                <a:solidFill>
                  <a:schemeClr val="tx2"/>
                </a:solidFill>
              </a:rPr>
              <a:t> Facilities Management Custodial Services March 2019</a:t>
            </a:r>
            <a:endParaRPr lang="en-US" dirty="0">
              <a:solidFill>
                <a:schemeClr val="tx2"/>
              </a:solidFill>
            </a:endParaRPr>
          </a:p>
          <a:p>
            <a:pPr marL="400050" lvl="1" indent="0">
              <a:buNone/>
            </a:pP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B660AC-999E-4BF6-ACC4-98DC95D99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935" y="1"/>
            <a:ext cx="7347172" cy="731519"/>
          </a:xfrm>
        </p:spPr>
        <p:txBody>
          <a:bodyPr/>
          <a:lstStyle/>
          <a:p>
            <a:r>
              <a:rPr lang="en-US" dirty="0"/>
              <a:t>Employee Recognition </a:t>
            </a:r>
            <a:r>
              <a:rPr lang="en-US" b="1" i="1" dirty="0"/>
              <a:t>Profile</a:t>
            </a:r>
          </a:p>
          <a:p>
            <a:r>
              <a:rPr lang="en-US" sz="1600" dirty="0">
                <a:solidFill>
                  <a:schemeClr val="tx2"/>
                </a:solidFill>
              </a:rPr>
              <a:t>  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0" name="Picture 2" descr="C:\Users\Sandra Smith\AppData\Local\Microsoft\Windows\INetCache\IE\XKIX2RLN\exercise-with-dumbbells-symbol-hi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90" y="570491"/>
            <a:ext cx="864759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795700" y="1033736"/>
            <a:ext cx="7969642" cy="719431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1" latinLnBrk="0" hangingPunct="1">
              <a:spcBef>
                <a:spcPct val="20000"/>
              </a:spcBef>
              <a:buFontTx/>
              <a:buNone/>
              <a:defRPr sz="4400" kern="1200" baseline="0">
                <a:solidFill>
                  <a:schemeClr val="accent6">
                    <a:lumMod val="75000"/>
                  </a:schemeClr>
                </a:solidFill>
                <a:latin typeface="ITC Franklin Gothic Std Demi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040654" y="3204689"/>
            <a:ext cx="7479734" cy="4469611"/>
          </a:xfrm>
          <a:prstGeom prst="rect">
            <a:avLst/>
          </a:prstGeom>
        </p:spPr>
        <p:txBody>
          <a:bodyPr vert="horz"/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 baseline="0">
                <a:solidFill>
                  <a:schemeClr val="tx2">
                    <a:lumMod val="50000"/>
                  </a:schemeClr>
                </a:solidFill>
                <a:latin typeface="ITC Franklin Gothic Std Book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3088" indent="-341313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FCF9EA-AC2B-4619-B660-DE371E4246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891" y="843375"/>
            <a:ext cx="8183451" cy="5025410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</a:rPr>
              <a:t>Virtually “free” ideas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Opportunities to use strengths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Written praise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Performance-based flexibility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Ask for </a:t>
            </a:r>
            <a:r>
              <a:rPr lang="en-US" sz="1600" i="1" dirty="0">
                <a:solidFill>
                  <a:schemeClr val="tx2"/>
                </a:solidFill>
              </a:rPr>
              <a:t>their opinion</a:t>
            </a:r>
          </a:p>
          <a:p>
            <a:pPr marL="914400" lvl="2" indent="0">
              <a:buNone/>
            </a:pPr>
            <a:endParaRPr lang="en-US" sz="1600" dirty="0">
              <a:solidFill>
                <a:schemeClr val="tx2"/>
              </a:solidFill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</a:rPr>
              <a:t>Make recognition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Timely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Specific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Meaningful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Motivating</a:t>
            </a:r>
          </a:p>
          <a:p>
            <a:pPr marL="914400" lvl="2" indent="0">
              <a:buNone/>
            </a:pPr>
            <a:endParaRPr lang="en-US" sz="1600" dirty="0">
              <a:solidFill>
                <a:schemeClr val="tx2"/>
              </a:solidFill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</a:rPr>
              <a:t>Cultivate a </a:t>
            </a:r>
            <a:r>
              <a:rPr lang="en-US" sz="2000" i="1" dirty="0">
                <a:solidFill>
                  <a:schemeClr val="tx2"/>
                </a:solidFill>
              </a:rPr>
              <a:t>culture </a:t>
            </a:r>
            <a:r>
              <a:rPr lang="en-US" sz="2000" dirty="0">
                <a:solidFill>
                  <a:schemeClr val="tx2"/>
                </a:solidFill>
              </a:rPr>
              <a:t>that expects and gives meaningful feedback</a:t>
            </a:r>
          </a:p>
          <a:p>
            <a:pPr marL="400050" lvl="1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How much does saying “Thank You!” cost?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</a:rPr>
              <a:t>Be</a:t>
            </a:r>
            <a:r>
              <a:rPr lang="en-US" sz="2000" i="1" dirty="0">
                <a:solidFill>
                  <a:schemeClr val="tx2"/>
                </a:solidFill>
              </a:rPr>
              <a:t> generous </a:t>
            </a:r>
            <a:r>
              <a:rPr lang="en-US" sz="2000" dirty="0">
                <a:solidFill>
                  <a:schemeClr val="tx2"/>
                </a:solidFill>
              </a:rPr>
              <a:t>&amp; </a:t>
            </a:r>
            <a:r>
              <a:rPr lang="en-US" sz="2000" i="1" dirty="0">
                <a:solidFill>
                  <a:schemeClr val="tx2"/>
                </a:solidFill>
              </a:rPr>
              <a:t>genuine </a:t>
            </a:r>
            <a:r>
              <a:rPr lang="en-US" sz="2000" dirty="0">
                <a:solidFill>
                  <a:schemeClr val="tx2"/>
                </a:solidFill>
              </a:rPr>
              <a:t>with your feedback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B660AC-999E-4BF6-ACC4-98DC95D99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935" y="-74699"/>
            <a:ext cx="7347172" cy="1243827"/>
          </a:xfrm>
        </p:spPr>
        <p:txBody>
          <a:bodyPr/>
          <a:lstStyle/>
          <a:p>
            <a:r>
              <a:rPr lang="en-US" dirty="0"/>
              <a:t>Develop a </a:t>
            </a:r>
            <a:r>
              <a:rPr lang="en-US" b="1" i="1" dirty="0"/>
              <a:t>Recognition Strategy</a:t>
            </a:r>
          </a:p>
        </p:txBody>
      </p:sp>
    </p:spTree>
    <p:extLst>
      <p:ext uri="{BB962C8B-B14F-4D97-AF65-F5344CB8AC3E}">
        <p14:creationId xmlns:p14="http://schemas.microsoft.com/office/powerpoint/2010/main" val="247214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795700" y="1033736"/>
            <a:ext cx="7969642" cy="719431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1" latinLnBrk="0" hangingPunct="1">
              <a:spcBef>
                <a:spcPct val="20000"/>
              </a:spcBef>
              <a:buFontTx/>
              <a:buNone/>
              <a:defRPr sz="4400" kern="1200" baseline="0">
                <a:solidFill>
                  <a:schemeClr val="accent6">
                    <a:lumMod val="75000"/>
                  </a:schemeClr>
                </a:solidFill>
                <a:latin typeface="ITC Franklin Gothic Std Demi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040654" y="3204689"/>
            <a:ext cx="7479734" cy="4469611"/>
          </a:xfrm>
          <a:prstGeom prst="rect">
            <a:avLst/>
          </a:prstGeom>
        </p:spPr>
        <p:txBody>
          <a:bodyPr vert="horz"/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 baseline="0">
                <a:solidFill>
                  <a:schemeClr val="tx2">
                    <a:lumMod val="50000"/>
                  </a:schemeClr>
                </a:solidFill>
                <a:latin typeface="ITC Franklin Gothic Std Book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3088" indent="-341313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FCF9EA-AC2B-4619-B660-DE371E4246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177" y="836024"/>
            <a:ext cx="8612777" cy="52565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latin typeface="+mn-lt"/>
              </a:rPr>
              <a:t>Encourage </a:t>
            </a:r>
            <a:r>
              <a:rPr lang="en-US" sz="2400" b="1" dirty="0">
                <a:latin typeface="+mn-lt"/>
              </a:rPr>
              <a:t>peer-to-peer </a:t>
            </a:r>
            <a:r>
              <a:rPr lang="en-US" sz="2400" dirty="0">
                <a:latin typeface="+mn-lt"/>
              </a:rPr>
              <a:t>recognition</a:t>
            </a:r>
          </a:p>
          <a:p>
            <a:pPr marL="68580" indent="0">
              <a:buNone/>
            </a:pPr>
            <a:endParaRPr lang="en-US" sz="2400" dirty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tx2"/>
                </a:solidFill>
                <a:latin typeface="+mn-lt"/>
              </a:rPr>
              <a:t>Listen 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for feelings of fear, doubt, anxiety</a:t>
            </a:r>
          </a:p>
          <a:p>
            <a:pPr marL="68580" indent="0">
              <a:buNone/>
            </a:pPr>
            <a:endParaRPr lang="en-US" sz="2400" dirty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latin typeface="+mn-lt"/>
              </a:rPr>
              <a:t>Share: how they helped </a:t>
            </a:r>
            <a:r>
              <a:rPr lang="en-US" sz="2400" b="1" dirty="0">
                <a:latin typeface="+mn-lt"/>
              </a:rPr>
              <a:t>you</a:t>
            </a:r>
            <a:r>
              <a:rPr lang="en-US" sz="2400" dirty="0">
                <a:latin typeface="+mn-lt"/>
              </a:rPr>
              <a:t> when it </a:t>
            </a:r>
            <a:r>
              <a:rPr lang="en-US" sz="2400" b="1" i="1" dirty="0">
                <a:latin typeface="+mn-lt"/>
              </a:rPr>
              <a:t>counted</a:t>
            </a:r>
          </a:p>
          <a:p>
            <a:pPr marL="68580" indent="0">
              <a:buNone/>
            </a:pPr>
            <a:endParaRPr lang="en-US" sz="2400" dirty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>
                <a:latin typeface="+mn-lt"/>
              </a:rPr>
              <a:t>Connect</a:t>
            </a:r>
            <a:r>
              <a:rPr lang="en-US" sz="2400" dirty="0">
                <a:latin typeface="+mn-lt"/>
              </a:rPr>
              <a:t>: their actions to </a:t>
            </a:r>
            <a:r>
              <a:rPr lang="en-US" sz="2400" b="1" i="1" dirty="0">
                <a:latin typeface="+mn-lt"/>
              </a:rPr>
              <a:t>organization’s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i="1" dirty="0">
                <a:latin typeface="+mn-lt"/>
              </a:rPr>
              <a:t>mission</a:t>
            </a:r>
          </a:p>
          <a:p>
            <a:pPr marL="68580" indent="0">
              <a:buNone/>
            </a:pPr>
            <a:fld id="{1683B33B-0701-48A0-8EDF-EA6092AAE414}" type="slidenum">
              <a:rPr lang="en-US" sz="2400" smtClean="0">
                <a:solidFill>
                  <a:schemeClr val="bg1"/>
                </a:solidFill>
              </a:rPr>
              <a:pPr marL="68580" indent="0">
                <a:buNone/>
              </a:pPr>
              <a:t>15</a:t>
            </a:fld>
            <a:fld id="{7F3F1BCA-53CC-4905-A7D5-1D3ADBD4D6CC}" type="slidenum">
              <a:rPr lang="en-US" sz="2400" smtClean="0">
                <a:solidFill>
                  <a:schemeClr val="bg1"/>
                </a:solidFill>
              </a:rPr>
              <a:pPr marL="68580" indent="0">
                <a:buNone/>
              </a:pPr>
              <a:t>15</a:t>
            </a:fld>
            <a:fld id="{9EC44076-9ECD-4A8F-BCA8-5E081BE24CB2}" type="slidenum">
              <a:rPr lang="en-US" sz="2400" smtClean="0">
                <a:solidFill>
                  <a:schemeClr val="bg1"/>
                </a:solidFill>
              </a:rPr>
              <a:pPr marL="68580" indent="0">
                <a:buNone/>
              </a:pPr>
              <a:t>15</a:t>
            </a:fld>
            <a:fld id="{A43DD6EF-491C-4AFC-A9A8-F3D3D1820D88}" type="slidenum">
              <a:rPr lang="en-US" sz="2400" smtClean="0">
                <a:solidFill>
                  <a:schemeClr val="bg1"/>
                </a:solidFill>
              </a:rPr>
              <a:pPr marL="68580" indent="0">
                <a:buNone/>
              </a:pPr>
              <a:t>15</a:t>
            </a:fld>
            <a:fld id="{0CE1C893-1595-4814-8314-CBEC732269C0}" type="slidenum">
              <a:rPr lang="en-US" sz="2400" smtClean="0">
                <a:solidFill>
                  <a:schemeClr val="bg1"/>
                </a:solidFill>
              </a:rPr>
              <a:pPr marL="68580" indent="0">
                <a:buNone/>
              </a:pPr>
              <a:t>15</a:t>
            </a:fld>
            <a:fld id="{E99209AF-98C7-4FB1-8EA9-29E818BB1B85}" type="slidenum">
              <a:rPr lang="en-US" sz="2400" smtClean="0">
                <a:solidFill>
                  <a:schemeClr val="bg1"/>
                </a:solidFill>
              </a:rPr>
              <a:pPr marL="68580" indent="0">
                <a:buNone/>
              </a:pPr>
              <a:t>15</a:t>
            </a:fld>
            <a:fld id="{87F936A3-9F4C-4F8E-B96D-34267F4F8F81}" type="slidenum">
              <a:rPr lang="en-US" sz="2400" smtClean="0">
                <a:solidFill>
                  <a:schemeClr val="bg1"/>
                </a:solidFill>
              </a:rPr>
              <a:pPr marL="68580" indent="0">
                <a:buNone/>
              </a:pPr>
              <a:t>15</a:t>
            </a:fld>
            <a:endParaRPr lang="en-US" dirty="0">
              <a:solidFill>
                <a:schemeClr val="tx2"/>
              </a:solidFill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tx2"/>
                </a:solidFill>
              </a:rPr>
              <a:t>What is </a:t>
            </a:r>
            <a:r>
              <a:rPr lang="en-US" sz="3200" b="1" i="1" dirty="0">
                <a:solidFill>
                  <a:schemeClr val="tx2"/>
                </a:solidFill>
              </a:rPr>
              <a:t>your</a:t>
            </a:r>
            <a:r>
              <a:rPr lang="en-US" sz="3200" i="1" dirty="0">
                <a:solidFill>
                  <a:schemeClr val="tx2"/>
                </a:solidFill>
              </a:rPr>
              <a:t> </a:t>
            </a:r>
            <a:r>
              <a:rPr lang="en-US" sz="3200" dirty="0">
                <a:solidFill>
                  <a:schemeClr val="tx2"/>
                </a:solidFill>
              </a:rPr>
              <a:t>Recognition</a:t>
            </a:r>
            <a:r>
              <a:rPr lang="en-US" sz="3200" i="1" dirty="0">
                <a:solidFill>
                  <a:schemeClr val="tx2"/>
                </a:solidFill>
              </a:rPr>
              <a:t> Strategy</a:t>
            </a:r>
            <a:r>
              <a:rPr lang="en-US" sz="3200" dirty="0">
                <a:solidFill>
                  <a:schemeClr val="tx2"/>
                </a:solidFill>
              </a:rPr>
              <a:t>? </a:t>
            </a:r>
          </a:p>
          <a:p>
            <a:pPr marL="400050" lvl="1" indent="0">
              <a:buNone/>
            </a:pP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B660AC-999E-4BF6-ACC4-98DC95D99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935" y="-74698"/>
            <a:ext cx="7347172" cy="910722"/>
          </a:xfrm>
        </p:spPr>
        <p:txBody>
          <a:bodyPr/>
          <a:lstStyle/>
          <a:p>
            <a:r>
              <a:rPr lang="en-US" dirty="0"/>
              <a:t>Develop a </a:t>
            </a:r>
            <a:r>
              <a:rPr lang="en-US" b="1" i="1" dirty="0"/>
              <a:t>Recognition Strategy</a:t>
            </a:r>
          </a:p>
        </p:txBody>
      </p:sp>
      <p:pic>
        <p:nvPicPr>
          <p:cNvPr id="10" name="Picture 2" descr="C:\Users\Sandra Smith\AppData\Local\Microsoft\Windows\INetCache\IE\XKIX2RLN\exercise-with-dumbbells-symbol-hi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583" y="4271147"/>
            <a:ext cx="864759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306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CFE61A-C392-48B4-82CA-80B9A18AED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0637" y="1018903"/>
            <a:ext cx="6752491" cy="494646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Ask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them!</a:t>
            </a:r>
            <a:endParaRPr lang="en-US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2"/>
                </a:solidFill>
              </a:rPr>
              <a:t>Gallup Q 12 Survey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2"/>
                </a:solidFill>
              </a:rPr>
              <a:t>Customized survey on goal attainment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2"/>
                </a:solidFill>
              </a:rPr>
              <a:t>Our survey results: 83% increase!  </a:t>
            </a:r>
            <a:endParaRPr lang="en-US" sz="1600" i="1" dirty="0">
              <a:solidFill>
                <a:schemeClr val="tx2"/>
              </a:solidFill>
            </a:endParaRPr>
          </a:p>
          <a:p>
            <a:pPr marL="68580" indent="0">
              <a:buNone/>
            </a:pPr>
            <a:endParaRPr lang="en-US" sz="1600" i="1" dirty="0">
              <a:solidFill>
                <a:srgbClr val="002F6C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F6C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13322-E7F0-4EBF-8198-278A616EA4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MEASURE </a:t>
            </a:r>
            <a:r>
              <a:rPr lang="en-US" dirty="0"/>
              <a:t>Employee Engagement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311" y="3097394"/>
            <a:ext cx="474547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21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CFE61A-C392-48B4-82CA-80B9A18AED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4843" y="1532708"/>
            <a:ext cx="6752491" cy="381854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Look for </a:t>
            </a:r>
            <a:r>
              <a:rPr lang="en-US" sz="3200" b="1" i="1" dirty="0"/>
              <a:t>change</a:t>
            </a:r>
            <a:endParaRPr lang="en-US" sz="3200" b="1" dirty="0"/>
          </a:p>
          <a:p>
            <a:pPr marL="800100" lvl="2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</a:rPr>
              <a:t>Attendance</a:t>
            </a:r>
          </a:p>
          <a:p>
            <a:pPr marL="800100" lvl="2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</a:rPr>
              <a:t>Suggestions</a:t>
            </a:r>
          </a:p>
          <a:p>
            <a:pPr marL="800100" lvl="2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</a:rPr>
              <a:t>Volunteering</a:t>
            </a:r>
          </a:p>
          <a:p>
            <a:pPr marL="800100" lvl="2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</a:rPr>
              <a:t>Team interaction</a:t>
            </a:r>
          </a:p>
          <a:p>
            <a:pPr marL="800100" lvl="2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</a:rPr>
              <a:t>Productivity levels</a:t>
            </a:r>
          </a:p>
          <a:p>
            <a:pPr marL="800100" lvl="2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</a:rPr>
              <a:t>Relationship with supervisor</a:t>
            </a:r>
          </a:p>
          <a:p>
            <a:pPr marL="800100" lvl="2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</a:rPr>
              <a:t>Greater participation </a:t>
            </a:r>
          </a:p>
          <a:p>
            <a:pPr marL="400050" lvl="1" indent="0">
              <a:buNone/>
            </a:pPr>
            <a:endParaRPr lang="en-US" sz="1600" i="1" dirty="0">
              <a:solidFill>
                <a:srgbClr val="002F6C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F6C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13322-E7F0-4EBF-8198-278A616EA4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MEASURE</a:t>
            </a:r>
            <a:r>
              <a:rPr lang="en-US" dirty="0"/>
              <a:t> Employee Engagement </a:t>
            </a:r>
          </a:p>
        </p:txBody>
      </p:sp>
      <p:pic>
        <p:nvPicPr>
          <p:cNvPr id="4098" name="Picture 2" descr="C:\Users\Sandra Smith\AppData\Local\Microsoft\Windows\INetCache\IE\MV9ZV2GP\20120522-change-butto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397" y="1532708"/>
            <a:ext cx="142404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222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CFE61A-C392-48B4-82CA-80B9A18AED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5471" y="1391033"/>
            <a:ext cx="6752491" cy="4077949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b="1" i="1" dirty="0">
                <a:cs typeface="Calibri" panose="020F0502020204030204" pitchFamily="34" charset="0"/>
              </a:rPr>
              <a:t>Ask</a:t>
            </a:r>
            <a:r>
              <a:rPr lang="en-US" sz="2800" b="1" dirty="0"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them!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Take their ‘</a:t>
            </a:r>
            <a:r>
              <a:rPr lang="en-US" sz="2800" b="1" dirty="0"/>
              <a:t>PULSE’</a:t>
            </a:r>
            <a:r>
              <a:rPr lang="en-US" sz="2800" dirty="0"/>
              <a:t>  </a:t>
            </a:r>
            <a:endParaRPr lang="en-US" sz="1200" dirty="0">
              <a:solidFill>
                <a:schemeClr val="tx2"/>
              </a:solidFill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</a:rPr>
              <a:t>Quarterly 1:1 surveys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tx2"/>
                </a:solidFill>
              </a:rPr>
              <a:t>Opposite</a:t>
            </a:r>
            <a:r>
              <a:rPr lang="en-US" sz="2000" dirty="0">
                <a:solidFill>
                  <a:schemeClr val="tx2"/>
                </a:solidFill>
              </a:rPr>
              <a:t> of </a:t>
            </a:r>
            <a:r>
              <a:rPr lang="en-US" sz="2000" b="1" i="1" dirty="0">
                <a:solidFill>
                  <a:schemeClr val="tx2"/>
                </a:solidFill>
              </a:rPr>
              <a:t>anonymous</a:t>
            </a:r>
          </a:p>
          <a:p>
            <a:pPr marL="400050" lvl="1" indent="0">
              <a:buNone/>
            </a:pPr>
            <a:endParaRPr lang="en-US" sz="1600" i="1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Objectives: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2F6C"/>
                </a:solidFill>
              </a:rPr>
              <a:t>Monitor changing customer </a:t>
            </a:r>
            <a:r>
              <a:rPr lang="en-US" sz="1800" b="1" i="1" dirty="0">
                <a:solidFill>
                  <a:srgbClr val="002F6C"/>
                </a:solidFill>
              </a:rPr>
              <a:t>perceptions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2F6C"/>
                </a:solidFill>
              </a:rPr>
              <a:t>Create opportunities to </a:t>
            </a:r>
            <a:r>
              <a:rPr lang="en-US" sz="1800" b="1" i="1" dirty="0">
                <a:solidFill>
                  <a:srgbClr val="002F6C"/>
                </a:solidFill>
              </a:rPr>
              <a:t>strengthen relationships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F6C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13322-E7F0-4EBF-8198-278A616EA4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MEASURE </a:t>
            </a:r>
            <a:r>
              <a:rPr lang="en-US" dirty="0"/>
              <a:t>Customer Perception </a:t>
            </a:r>
          </a:p>
        </p:txBody>
      </p:sp>
    </p:spTree>
    <p:extLst>
      <p:ext uri="{BB962C8B-B14F-4D97-AF65-F5344CB8AC3E}">
        <p14:creationId xmlns:p14="http://schemas.microsoft.com/office/powerpoint/2010/main" val="404046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83475" y="741756"/>
            <a:ext cx="8029302" cy="51066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Develop a S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trategy</a:t>
            </a:r>
            <a:endParaRPr lang="en-US" dirty="0"/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Define your </a:t>
            </a:r>
            <a:r>
              <a:rPr lang="en-US" sz="1800" b="1" i="1" dirty="0">
                <a:solidFill>
                  <a:schemeClr val="tx2"/>
                </a:solidFill>
              </a:rPr>
              <a:t>vision 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Move employees from disengaged to </a:t>
            </a:r>
            <a:r>
              <a:rPr lang="en-US" sz="1800" b="1" i="1" dirty="0">
                <a:solidFill>
                  <a:schemeClr val="tx2"/>
                </a:solidFill>
              </a:rPr>
              <a:t>engaged</a:t>
            </a:r>
            <a:r>
              <a:rPr lang="en-US" sz="1800" b="1" dirty="0">
                <a:solidFill>
                  <a:schemeClr val="tx2"/>
                </a:solidFill>
              </a:rPr>
              <a:t> 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Use the power of </a:t>
            </a:r>
            <a:r>
              <a:rPr lang="en-US" sz="1800" b="1" i="1" dirty="0">
                <a:solidFill>
                  <a:schemeClr val="tx2"/>
                </a:solidFill>
              </a:rPr>
              <a:t>meaningful recognition</a:t>
            </a:r>
            <a:r>
              <a:rPr lang="en-US" sz="1800" b="1" dirty="0">
                <a:solidFill>
                  <a:schemeClr val="tx2"/>
                </a:solidFill>
              </a:rPr>
              <a:t>  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Keep your finger on your </a:t>
            </a:r>
            <a:r>
              <a:rPr lang="en-US" sz="1800" b="1" i="1" dirty="0">
                <a:solidFill>
                  <a:schemeClr val="tx2"/>
                </a:solidFill>
              </a:rPr>
              <a:t>customer’s PULSE</a:t>
            </a:r>
            <a:endParaRPr lang="en-US" sz="1600" dirty="0">
              <a:solidFill>
                <a:schemeClr val="tx2"/>
              </a:solidFill>
            </a:endParaRPr>
          </a:p>
          <a:p>
            <a:pPr lvl="2"/>
            <a:r>
              <a:rPr lang="en-US" sz="1600" dirty="0">
                <a:solidFill>
                  <a:schemeClr val="tx2"/>
                </a:solidFill>
              </a:rPr>
              <a:t>Increases opportunities for </a:t>
            </a:r>
            <a:r>
              <a:rPr lang="en-US" sz="2000" b="1" i="1" dirty="0">
                <a:solidFill>
                  <a:schemeClr val="tx2"/>
                </a:solidFill>
              </a:rPr>
              <a:t>great experiences</a:t>
            </a:r>
          </a:p>
          <a:p>
            <a:pPr marL="914400" lvl="2" indent="0"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indent="4572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2"/>
                </a:solidFill>
                <a:latin typeface="+mj-lt"/>
              </a:rPr>
              <a:t>Get</a:t>
            </a:r>
            <a:r>
              <a:rPr lang="en-US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b="1" i="1" dirty="0">
                <a:solidFill>
                  <a:schemeClr val="tx2"/>
                </a:solidFill>
                <a:latin typeface="+mj-lt"/>
              </a:rPr>
              <a:t>serious </a:t>
            </a:r>
            <a:r>
              <a:rPr lang="en-US" i="1" dirty="0">
                <a:solidFill>
                  <a:schemeClr val="tx2"/>
                </a:solidFill>
                <a:latin typeface="+mj-lt"/>
              </a:rPr>
              <a:t>about having fun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!</a:t>
            </a:r>
          </a:p>
          <a:p>
            <a:pPr indent="4572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Never underestimate the </a:t>
            </a:r>
            <a:r>
              <a:rPr lang="en-US" sz="2000" i="1" dirty="0">
                <a:solidFill>
                  <a:schemeClr val="tx2"/>
                </a:solidFill>
                <a:latin typeface="+mj-lt"/>
              </a:rPr>
              <a:t>power of levity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in the workplace!</a:t>
            </a:r>
          </a:p>
          <a:p>
            <a:pPr marL="400050" lvl="1" indent="0">
              <a:buNone/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					                </a:t>
            </a:r>
            <a:r>
              <a:rPr lang="en-US" sz="2400" b="1" dirty="0">
                <a:solidFill>
                  <a:schemeClr val="tx2"/>
                </a:solidFill>
              </a:rPr>
              <a:t>WIIFM? </a:t>
            </a:r>
            <a:endParaRPr lang="en-US" sz="2400" b="1" dirty="0">
              <a:solidFill>
                <a:schemeClr val="tx2"/>
              </a:solidFill>
              <a:latin typeface="+mj-lt"/>
            </a:endParaRPr>
          </a:p>
          <a:p>
            <a:pPr marL="400050" lvl="1" indent="0">
              <a:buNone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                               Watch your employees: </a:t>
            </a:r>
          </a:p>
          <a:p>
            <a:pPr marL="68580" indent="0" algn="ctr"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Do the right things…in the right ways…at the right times! 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44731" y="25752"/>
            <a:ext cx="7347172" cy="719431"/>
          </a:xfrm>
        </p:spPr>
        <p:txBody>
          <a:bodyPr/>
          <a:lstStyle/>
          <a:p>
            <a:r>
              <a:rPr lang="en-US" sz="4000" dirty="0"/>
              <a:t>             Call to </a:t>
            </a:r>
            <a:r>
              <a:rPr lang="en-US" sz="4000" i="1" dirty="0"/>
              <a:t>Action</a:t>
            </a:r>
            <a:r>
              <a:rPr lang="en-US" sz="4000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4925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795700" y="1033736"/>
            <a:ext cx="7969642" cy="719431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1" latinLnBrk="0" hangingPunct="1">
              <a:spcBef>
                <a:spcPct val="20000"/>
              </a:spcBef>
              <a:buFontTx/>
              <a:buNone/>
              <a:defRPr sz="4400" kern="1200" baseline="0">
                <a:solidFill>
                  <a:schemeClr val="accent6">
                    <a:lumMod val="75000"/>
                  </a:schemeClr>
                </a:solidFill>
                <a:latin typeface="ITC Franklin Gothic Std Demi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040654" y="3204689"/>
            <a:ext cx="7479734" cy="4469611"/>
          </a:xfrm>
          <a:prstGeom prst="rect">
            <a:avLst/>
          </a:prstGeom>
        </p:spPr>
        <p:txBody>
          <a:bodyPr vert="horz"/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 baseline="0">
                <a:solidFill>
                  <a:schemeClr val="tx2">
                    <a:lumMod val="50000"/>
                  </a:schemeClr>
                </a:solidFill>
                <a:latin typeface="ITC Franklin Gothic Std Book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3088" indent="-341313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FCF9EA-AC2B-4619-B660-DE371E4246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6431" y="2070699"/>
            <a:ext cx="6752491" cy="3429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See the Connection between Employee Engagement &amp; </a:t>
            </a:r>
            <a:r>
              <a:rPr lang="en-US" i="1" dirty="0"/>
              <a:t>Consistently </a:t>
            </a:r>
            <a:r>
              <a:rPr lang="en-US" dirty="0"/>
              <a:t>Satisfied Customers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Develop an Employee Engagement </a:t>
            </a:r>
            <a:r>
              <a:rPr lang="en-US" i="1" dirty="0"/>
              <a:t>Strategy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Articulate a </a:t>
            </a:r>
            <a:r>
              <a:rPr lang="en-US" i="1" dirty="0"/>
              <a:t>Destination</a:t>
            </a:r>
            <a:r>
              <a:rPr lang="en-US" dirty="0"/>
              <a:t> for your Team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Develop a Compass to </a:t>
            </a:r>
            <a:r>
              <a:rPr lang="en-US" i="1" dirty="0"/>
              <a:t>Point the Way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i="1" dirty="0"/>
              <a:t>Measure </a:t>
            </a:r>
            <a:r>
              <a:rPr lang="en-US" dirty="0"/>
              <a:t>the Employee &amp; Business </a:t>
            </a:r>
            <a:r>
              <a:rPr lang="en-US" i="1" dirty="0"/>
              <a:t>Benefits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B660AC-999E-4BF6-ACC4-98DC95D99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0902" y="809417"/>
            <a:ext cx="7347172" cy="1243827"/>
          </a:xfrm>
        </p:spPr>
        <p:txBody>
          <a:bodyPr/>
          <a:lstStyle/>
          <a:p>
            <a:r>
              <a:rPr lang="en-US" dirty="0"/>
              <a:t>By the end of today’s session, you will be able to: </a:t>
            </a:r>
          </a:p>
        </p:txBody>
      </p:sp>
    </p:spTree>
    <p:extLst>
      <p:ext uri="{BB962C8B-B14F-4D97-AF65-F5344CB8AC3E}">
        <p14:creationId xmlns:p14="http://schemas.microsoft.com/office/powerpoint/2010/main" val="277755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336431" y="1530370"/>
            <a:ext cx="6752491" cy="4234703"/>
          </a:xfrm>
        </p:spPr>
        <p:txBody>
          <a:bodyPr/>
          <a:lstStyle/>
          <a:p>
            <a:pPr marL="68580" indent="0">
              <a:buNone/>
            </a:pPr>
            <a:r>
              <a:rPr lang="en-US" dirty="0"/>
              <a:t> </a:t>
            </a:r>
          </a:p>
          <a:p>
            <a:pPr marL="68580" indent="0">
              <a:buNone/>
            </a:pPr>
            <a:r>
              <a:rPr lang="en-US" sz="3200" i="1" dirty="0">
                <a:solidFill>
                  <a:schemeClr val="accent1"/>
                </a:solidFill>
              </a:rPr>
              <a:t>"If your actions inspire others to dream more, learn more, do more and become more, you are a leader."</a:t>
            </a:r>
            <a:r>
              <a:rPr lang="en-US" sz="1200" dirty="0">
                <a:solidFill>
                  <a:schemeClr val="accent1"/>
                </a:solidFill>
              </a:rPr>
              <a:t>		</a:t>
            </a:r>
          </a:p>
          <a:p>
            <a:pPr marL="68580" indent="0">
              <a:buNone/>
            </a:pPr>
            <a:r>
              <a:rPr lang="en-US" sz="1200" b="1" dirty="0">
                <a:solidFill>
                  <a:schemeClr val="accent1"/>
                </a:solidFill>
              </a:rPr>
              <a:t>											</a:t>
            </a:r>
            <a:r>
              <a:rPr lang="en-US" sz="3200" b="1" dirty="0">
                <a:solidFill>
                  <a:schemeClr val="accent1"/>
                </a:solidFill>
              </a:rPr>
              <a:t>--</a:t>
            </a:r>
            <a:r>
              <a:rPr lang="en-US" sz="1200" b="1" dirty="0">
                <a:solidFill>
                  <a:schemeClr val="accent1"/>
                </a:solidFill>
              </a:rPr>
              <a:t>John Quincy Adams</a:t>
            </a:r>
            <a:endParaRPr lang="en-US" sz="1200" dirty="0">
              <a:solidFill>
                <a:schemeClr val="accent1"/>
              </a:solidFill>
            </a:endParaRPr>
          </a:p>
          <a:p>
            <a:pPr marL="68580" indent="0">
              <a:buNone/>
            </a:pPr>
            <a:r>
              <a:rPr lang="en-US" sz="2800" dirty="0"/>
              <a:t>THANK YOU for your time today!      </a:t>
            </a:r>
          </a:p>
          <a:p>
            <a:pPr marL="68580" indent="0">
              <a:buNone/>
            </a:pPr>
            <a:r>
              <a:rPr lang="en-US" sz="2800" dirty="0"/>
              <a:t>                                             Sandra 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4000" b="1" dirty="0"/>
              <a:t>PARTING WORDS…</a:t>
            </a:r>
          </a:p>
        </p:txBody>
      </p:sp>
    </p:spTree>
    <p:extLst>
      <p:ext uri="{BB962C8B-B14F-4D97-AF65-F5344CB8AC3E}">
        <p14:creationId xmlns:p14="http://schemas.microsoft.com/office/powerpoint/2010/main" val="1755931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300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795700" y="1033736"/>
            <a:ext cx="7969642" cy="719431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1" latinLnBrk="0" hangingPunct="1">
              <a:spcBef>
                <a:spcPct val="20000"/>
              </a:spcBef>
              <a:buFontTx/>
              <a:buNone/>
              <a:defRPr sz="4400" kern="1200" baseline="0">
                <a:solidFill>
                  <a:schemeClr val="accent6">
                    <a:lumMod val="75000"/>
                  </a:schemeClr>
                </a:solidFill>
                <a:latin typeface="ITC Franklin Gothic Std Demi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040654" y="3204689"/>
            <a:ext cx="7479734" cy="4469611"/>
          </a:xfrm>
          <a:prstGeom prst="rect">
            <a:avLst/>
          </a:prstGeom>
        </p:spPr>
        <p:txBody>
          <a:bodyPr vert="horz"/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 baseline="0">
                <a:solidFill>
                  <a:schemeClr val="tx2">
                    <a:lumMod val="50000"/>
                  </a:schemeClr>
                </a:solidFill>
                <a:latin typeface="ITC Franklin Gothic Std Book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3088" indent="-341313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FCF9EA-AC2B-4619-B660-DE371E4246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6431" y="2070699"/>
            <a:ext cx="6752491" cy="3429000"/>
          </a:xfrm>
        </p:spPr>
        <p:txBody>
          <a:bodyPr/>
          <a:lstStyle/>
          <a:p>
            <a:pPr marL="68580" indent="0">
              <a:buNone/>
            </a:pPr>
            <a:r>
              <a:rPr lang="en-US" sz="3600" dirty="0"/>
              <a:t>“Highly engaged employees make the customer experience. Disengaged employees break it.”</a:t>
            </a:r>
          </a:p>
          <a:p>
            <a:pPr marL="68580" indent="0">
              <a:buNone/>
            </a:pPr>
            <a:r>
              <a:rPr lang="en-US" sz="3600" i="1" dirty="0"/>
              <a:t>					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Timothy R. Clark, The 5 Ways that Highly Engaged 					Employees are Different</a:t>
            </a:r>
            <a:endParaRPr lang="en-US" sz="3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914400" y="385468"/>
            <a:ext cx="7347172" cy="1234326"/>
          </a:xfrm>
        </p:spPr>
        <p:txBody>
          <a:bodyPr/>
          <a:lstStyle/>
          <a:p>
            <a:r>
              <a:rPr lang="en-US" dirty="0"/>
              <a:t>Connection Between Engagement &amp; Customer Satisfaction </a:t>
            </a:r>
          </a:p>
        </p:txBody>
      </p:sp>
    </p:spTree>
    <p:extLst>
      <p:ext uri="{BB962C8B-B14F-4D97-AF65-F5344CB8AC3E}">
        <p14:creationId xmlns:p14="http://schemas.microsoft.com/office/powerpoint/2010/main" val="3983507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795700" y="1033736"/>
            <a:ext cx="7969642" cy="719431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1" latinLnBrk="0" hangingPunct="1">
              <a:spcBef>
                <a:spcPct val="20000"/>
              </a:spcBef>
              <a:buFontTx/>
              <a:buNone/>
              <a:defRPr sz="4400" kern="1200" baseline="0">
                <a:solidFill>
                  <a:schemeClr val="accent6">
                    <a:lumMod val="75000"/>
                  </a:schemeClr>
                </a:solidFill>
                <a:latin typeface="ITC Franklin Gothic Std Demi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040654" y="3204689"/>
            <a:ext cx="7479734" cy="4469611"/>
          </a:xfrm>
          <a:prstGeom prst="rect">
            <a:avLst/>
          </a:prstGeom>
        </p:spPr>
        <p:txBody>
          <a:bodyPr vert="horz"/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 baseline="0">
                <a:solidFill>
                  <a:schemeClr val="tx2">
                    <a:lumMod val="50000"/>
                  </a:schemeClr>
                </a:solidFill>
                <a:latin typeface="ITC Franklin Gothic Std Book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3088" indent="-341313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FCF9EA-AC2B-4619-B660-DE371E4246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20053" y="1207907"/>
            <a:ext cx="6752491" cy="5101057"/>
          </a:xfrm>
        </p:spPr>
        <p:txBody>
          <a:bodyPr/>
          <a:lstStyle/>
          <a:p>
            <a:pPr marL="68580" indent="0">
              <a:buNone/>
            </a:pPr>
            <a:r>
              <a:rPr lang="en-US" sz="2400" dirty="0"/>
              <a:t>			GALLUP 2017 National Poll: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Actively</a:t>
            </a:r>
            <a:r>
              <a:rPr lang="en-US" sz="2400" dirty="0"/>
              <a:t> engaged: 33%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/>
              <a:t>Not </a:t>
            </a:r>
            <a:r>
              <a:rPr lang="en-US" sz="2400" dirty="0"/>
              <a:t>engaged: 51%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i="1" dirty="0"/>
              <a:t>Actively </a:t>
            </a:r>
            <a:r>
              <a:rPr lang="en-US" sz="2400" b="1" dirty="0"/>
              <a:t>disengaged</a:t>
            </a:r>
            <a:r>
              <a:rPr lang="en-US" sz="2400" dirty="0"/>
              <a:t>: 16%</a:t>
            </a:r>
          </a:p>
          <a:p>
            <a:pPr marL="68580" indent="0"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cs typeface="Calibri" panose="020F0502020204030204" pitchFamily="34" charset="0"/>
              </a:rPr>
              <a:t>Cost of Disengagement?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$3400 for every $10,000 in pay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Annual cost: $2 million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B660AC-999E-4BF6-ACC4-98DC95D99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0902" y="192687"/>
            <a:ext cx="7784440" cy="841049"/>
          </a:xfrm>
        </p:spPr>
        <p:txBody>
          <a:bodyPr/>
          <a:lstStyle/>
          <a:p>
            <a:r>
              <a:rPr lang="en-US" dirty="0"/>
              <a:t>Why </a:t>
            </a:r>
            <a:r>
              <a:rPr lang="en-US" b="1" dirty="0"/>
              <a:t>Care</a:t>
            </a:r>
            <a:r>
              <a:rPr lang="en-US" dirty="0"/>
              <a:t> about Employee Engagement?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922896785"/>
              </p:ext>
            </p:extLst>
          </p:nvPr>
        </p:nvGraphicFramePr>
        <p:xfrm>
          <a:off x="5268685" y="1909921"/>
          <a:ext cx="3251703" cy="1451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542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795700" y="1033736"/>
            <a:ext cx="7969642" cy="719431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1" latinLnBrk="0" hangingPunct="1">
              <a:spcBef>
                <a:spcPct val="20000"/>
              </a:spcBef>
              <a:buFontTx/>
              <a:buNone/>
              <a:defRPr sz="4400" kern="1200" baseline="0">
                <a:solidFill>
                  <a:schemeClr val="accent6">
                    <a:lumMod val="75000"/>
                  </a:schemeClr>
                </a:solidFill>
                <a:latin typeface="ITC Franklin Gothic Std Demi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040654" y="3204689"/>
            <a:ext cx="7479734" cy="4469611"/>
          </a:xfrm>
          <a:prstGeom prst="rect">
            <a:avLst/>
          </a:prstGeom>
        </p:spPr>
        <p:txBody>
          <a:bodyPr vert="horz"/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 baseline="0">
                <a:solidFill>
                  <a:schemeClr val="tx2">
                    <a:lumMod val="50000"/>
                  </a:schemeClr>
                </a:solidFill>
                <a:latin typeface="ITC Franklin Gothic Std Book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3088" indent="-341313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FCF9EA-AC2B-4619-B660-DE371E4246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8795" y="1271452"/>
            <a:ext cx="8183451" cy="4762770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Productivity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increases by 22%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accidents decrease by 48%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Overall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feelings of self-value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 absenteeism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stress</a:t>
            </a:r>
            <a:endParaRPr lang="en-US" sz="1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Engaged employees: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 into the organizational vision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 to make a difference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likely to do:   </a:t>
            </a:r>
            <a:endParaRPr 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1" indent="0"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RIGHT THINGS in the RIGHT WAYS at the RIGHT TIMES</a:t>
            </a:r>
          </a:p>
          <a:p>
            <a:pPr marL="400050" lvl="1" indent="0">
              <a:buNone/>
            </a:pPr>
            <a:endParaRPr lang="en-US" sz="2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1" indent="0">
              <a:buNone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B660AC-999E-4BF6-ACC4-98DC95D99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308" y="269966"/>
            <a:ext cx="8342811" cy="1123486"/>
          </a:xfrm>
        </p:spPr>
        <p:txBody>
          <a:bodyPr/>
          <a:lstStyle/>
          <a:p>
            <a:r>
              <a:rPr lang="en-US" dirty="0"/>
              <a:t>More Reasons to </a:t>
            </a:r>
            <a:r>
              <a:rPr lang="en-US" i="1" dirty="0"/>
              <a:t>DRIVE</a:t>
            </a:r>
            <a:r>
              <a:rPr lang="en-US" dirty="0"/>
              <a:t> Employee Engagement  </a:t>
            </a:r>
          </a:p>
        </p:txBody>
      </p:sp>
    </p:spTree>
    <p:extLst>
      <p:ext uri="{BB962C8B-B14F-4D97-AF65-F5344CB8AC3E}">
        <p14:creationId xmlns:p14="http://schemas.microsoft.com/office/powerpoint/2010/main" val="1631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795700" y="1033736"/>
            <a:ext cx="7969642" cy="719431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1" latinLnBrk="0" hangingPunct="1">
              <a:spcBef>
                <a:spcPct val="20000"/>
              </a:spcBef>
              <a:buFontTx/>
              <a:buNone/>
              <a:defRPr sz="4400" kern="1200" baseline="0">
                <a:solidFill>
                  <a:schemeClr val="accent6">
                    <a:lumMod val="75000"/>
                  </a:schemeClr>
                </a:solidFill>
                <a:latin typeface="ITC Franklin Gothic Std Demi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040654" y="3204689"/>
            <a:ext cx="7479734" cy="4469611"/>
          </a:xfrm>
          <a:prstGeom prst="rect">
            <a:avLst/>
          </a:prstGeom>
        </p:spPr>
        <p:txBody>
          <a:bodyPr vert="horz"/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 baseline="0">
                <a:solidFill>
                  <a:schemeClr val="tx2">
                    <a:lumMod val="50000"/>
                  </a:schemeClr>
                </a:solidFill>
                <a:latin typeface="ITC Franklin Gothic Std Book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3088" indent="-341313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FCF9EA-AC2B-4619-B660-DE371E4246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5700" y="1158240"/>
            <a:ext cx="8183451" cy="4824549"/>
          </a:xfrm>
          <a:solidFill>
            <a:schemeClr val="bg1"/>
          </a:solidFill>
        </p:spPr>
        <p:txBody>
          <a:bodyPr/>
          <a:lstStyle/>
          <a:p>
            <a:pPr lvl="1"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tx2"/>
              </a:solidFill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</a:rPr>
              <a:t>Start with a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Vision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</a:rPr>
              <a:t>Improve workday </a:t>
            </a:r>
            <a:r>
              <a:rPr lang="en-US" sz="2000" i="1" dirty="0">
                <a:solidFill>
                  <a:schemeClr val="tx2"/>
                </a:solidFill>
              </a:rPr>
              <a:t>experiences</a:t>
            </a:r>
            <a:endParaRPr lang="en-US" sz="1600" i="1" dirty="0">
              <a:solidFill>
                <a:schemeClr val="tx2"/>
              </a:solidFill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</a:rPr>
              <a:t>Reduce workplace </a:t>
            </a:r>
            <a:r>
              <a:rPr lang="en-US" sz="2000" i="1" dirty="0">
                <a:solidFill>
                  <a:schemeClr val="tx2"/>
                </a:solidFill>
              </a:rPr>
              <a:t>stress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</a:rPr>
              <a:t>Increase feelings of </a:t>
            </a:r>
            <a:r>
              <a:rPr lang="en-US" sz="2000" i="1" dirty="0">
                <a:solidFill>
                  <a:schemeClr val="tx2"/>
                </a:solidFill>
              </a:rPr>
              <a:t>self-value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</a:rPr>
              <a:t>Use ‘fun’ and ‘surprise’ to interrupt </a:t>
            </a:r>
            <a:r>
              <a:rPr lang="en-US" sz="2000" i="1" dirty="0">
                <a:solidFill>
                  <a:schemeClr val="tx2"/>
                </a:solidFill>
              </a:rPr>
              <a:t>mundane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</a:rPr>
              <a:t>Empower supervisors to </a:t>
            </a:r>
            <a:r>
              <a:rPr lang="en-US" sz="2000" i="1" dirty="0">
                <a:solidFill>
                  <a:schemeClr val="tx2"/>
                </a:solidFill>
              </a:rPr>
              <a:t>‘shake up’ status quo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</a:rPr>
              <a:t>Connect all to business benefits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tx2"/>
              </a:solidFill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tx2"/>
                </a:solidFill>
              </a:rPr>
              <a:t>WHAT IS YOUR </a:t>
            </a:r>
            <a:r>
              <a:rPr lang="en-US" sz="2400" b="1" dirty="0">
                <a:solidFill>
                  <a:schemeClr val="accent2"/>
                </a:solidFill>
              </a:rPr>
              <a:t>VISION</a:t>
            </a:r>
            <a:r>
              <a:rPr lang="en-US" sz="2400" b="1" dirty="0">
                <a:solidFill>
                  <a:schemeClr val="tx2"/>
                </a:solidFill>
              </a:rPr>
              <a:t>?   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B660AC-999E-4BF6-ACC4-98DC95D99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654" y="156553"/>
            <a:ext cx="7347172" cy="1243827"/>
          </a:xfrm>
        </p:spPr>
        <p:txBody>
          <a:bodyPr/>
          <a:lstStyle/>
          <a:p>
            <a:r>
              <a:rPr lang="en-US" dirty="0"/>
              <a:t>Employee Engagement Strategy…</a:t>
            </a:r>
          </a:p>
        </p:txBody>
      </p:sp>
      <p:pic>
        <p:nvPicPr>
          <p:cNvPr id="1027" name="Picture 3" descr="C:\Users\Sandra Smith\AppData\Local\Microsoft\Windows\INetCache\IE\A3YYJIUV\skillsvisiongoals-300x30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272" y="685394"/>
            <a:ext cx="1920240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Sandra Smith\AppData\Local\Microsoft\Windows\INetCache\IE\XKIX2RLN\exercise-with-dumbbells-symbol-hi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900" y="4550225"/>
            <a:ext cx="864759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09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795700" y="1033736"/>
            <a:ext cx="7969642" cy="719431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1" latinLnBrk="0" hangingPunct="1">
              <a:spcBef>
                <a:spcPct val="20000"/>
              </a:spcBef>
              <a:buFontTx/>
              <a:buNone/>
              <a:defRPr sz="4400" kern="1200" baseline="0">
                <a:solidFill>
                  <a:schemeClr val="accent6">
                    <a:lumMod val="75000"/>
                  </a:schemeClr>
                </a:solidFill>
                <a:latin typeface="ITC Franklin Gothic Std Demi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040654" y="3204689"/>
            <a:ext cx="7479734" cy="4469611"/>
          </a:xfrm>
          <a:prstGeom prst="rect">
            <a:avLst/>
          </a:prstGeom>
        </p:spPr>
        <p:txBody>
          <a:bodyPr vert="horz"/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 baseline="0">
                <a:solidFill>
                  <a:schemeClr val="tx2">
                    <a:lumMod val="50000"/>
                  </a:schemeClr>
                </a:solidFill>
                <a:latin typeface="ITC Franklin Gothic Std Book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3088" indent="-341313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FCF9EA-AC2B-4619-B660-DE371E4246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891" y="1199200"/>
            <a:ext cx="8183451" cy="4754869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Made having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‘fun @ work’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priority?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Changed our 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conversation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“Teach me” 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 “Show me”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 someone who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stays in the background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charge of a small task?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Gave task instructions while wearing a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‘goofy’ hat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Held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talent contests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better understand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non-work related strengths?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Sang a recognition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tune of “Happy Birthday”?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Held a pizza celebration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“just because”?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B660AC-999E-4BF6-ACC4-98DC95D99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935" y="154971"/>
            <a:ext cx="7347172" cy="103375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="1" dirty="0"/>
              <a:t>IMAGINE…WHAT IF WE…</a:t>
            </a:r>
          </a:p>
        </p:txBody>
      </p:sp>
      <p:pic>
        <p:nvPicPr>
          <p:cNvPr id="1026" name="Picture 2" descr="C:\Users\Sandra Smith\AppData\Local\Microsoft\Windows\INetCache\IE\A3YYJIUV\thinkin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227" y="374469"/>
            <a:ext cx="172800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21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795700" y="1033736"/>
            <a:ext cx="7969642" cy="719431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1" latinLnBrk="0" hangingPunct="1">
              <a:spcBef>
                <a:spcPct val="20000"/>
              </a:spcBef>
              <a:buFontTx/>
              <a:buNone/>
              <a:defRPr sz="4400" kern="1200" baseline="0">
                <a:solidFill>
                  <a:schemeClr val="accent6">
                    <a:lumMod val="75000"/>
                  </a:schemeClr>
                </a:solidFill>
                <a:latin typeface="ITC Franklin Gothic Std Demi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040654" y="3204689"/>
            <a:ext cx="7479734" cy="4469611"/>
          </a:xfrm>
          <a:prstGeom prst="rect">
            <a:avLst/>
          </a:prstGeom>
        </p:spPr>
        <p:txBody>
          <a:bodyPr vert="horz"/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 baseline="0">
                <a:solidFill>
                  <a:schemeClr val="tx2">
                    <a:lumMod val="50000"/>
                  </a:schemeClr>
                </a:solidFill>
                <a:latin typeface="ITC Franklin Gothic Std Book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3088" indent="-341313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FCF9EA-AC2B-4619-B660-DE371E4246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5700" y="844732"/>
            <a:ext cx="8183451" cy="5153142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2"/>
                </a:solidFill>
              </a:rPr>
              <a:t>Annual </a:t>
            </a:r>
            <a:r>
              <a:rPr lang="en-US" sz="1800" b="1" dirty="0">
                <a:solidFill>
                  <a:schemeClr val="tx2"/>
                </a:solidFill>
              </a:rPr>
              <a:t>Performance Goal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2"/>
                </a:solidFill>
              </a:rPr>
              <a:t>Prepare management team to help </a:t>
            </a:r>
            <a:r>
              <a:rPr lang="en-US" sz="1800" b="1" i="1" dirty="0">
                <a:solidFill>
                  <a:schemeClr val="tx2"/>
                </a:solidFill>
              </a:rPr>
              <a:t>re-shape culture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tx2"/>
                </a:solidFill>
              </a:rPr>
              <a:t>Buy-in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2"/>
                </a:solidFill>
              </a:rPr>
              <a:t>Brainstorming retreat &amp; WIIFM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2"/>
                </a:solidFill>
              </a:rPr>
              <a:t>The WHAT </a:t>
            </a:r>
          </a:p>
          <a:p>
            <a:pPr marL="1371600" lvl="3" indent="0">
              <a:buNone/>
            </a:pPr>
            <a:endParaRPr lang="en-US" sz="1400" dirty="0">
              <a:solidFill>
                <a:schemeClr val="tx2"/>
              </a:solidFill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b="1" dirty="0">
                <a:solidFill>
                  <a:schemeClr val="tx2"/>
                </a:solidFill>
              </a:rPr>
              <a:t>Skills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2"/>
                </a:solidFill>
              </a:rPr>
              <a:t>HOW-TO put ideas into action 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2"/>
                </a:solidFill>
              </a:rPr>
              <a:t>HOW TO observe &amp; quantify ‘change’</a:t>
            </a:r>
          </a:p>
          <a:p>
            <a:pPr marL="1371600" lvl="3" indent="0">
              <a:buNone/>
            </a:pPr>
            <a:endParaRPr lang="en-US" sz="1400" dirty="0">
              <a:solidFill>
                <a:schemeClr val="tx2"/>
              </a:solidFill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tx2"/>
                </a:solidFill>
              </a:rPr>
              <a:t>Incentives &amp; Resources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2"/>
                </a:solidFill>
              </a:rPr>
              <a:t>Permission to have ‘fun’!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2"/>
                </a:solidFill>
              </a:rPr>
              <a:t>Funds for food, prizes and awards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2"/>
                </a:solidFill>
              </a:rPr>
              <a:t>Time to organize/hold games, contests</a:t>
            </a:r>
          </a:p>
          <a:p>
            <a:pPr marL="1371600" lvl="3" indent="0">
              <a:buNone/>
            </a:pPr>
            <a:endParaRPr lang="en-US" sz="1400" dirty="0">
              <a:solidFill>
                <a:schemeClr val="tx2"/>
              </a:solidFill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tx2"/>
                </a:solidFill>
              </a:rPr>
              <a:t>Action Plans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2"/>
                </a:solidFill>
              </a:rPr>
              <a:t>That work for each team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2"/>
                </a:solidFill>
              </a:rPr>
              <a:t>Tie efforts to individual and business benefits</a:t>
            </a:r>
          </a:p>
          <a:p>
            <a:pPr marL="1371600" lvl="3" indent="0">
              <a:buNone/>
            </a:pPr>
            <a:endParaRPr lang="en-US" sz="1400" dirty="0">
              <a:solidFill>
                <a:schemeClr val="tx2"/>
              </a:solidFill>
            </a:endParaRPr>
          </a:p>
          <a:p>
            <a:pPr lvl="2"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B660AC-999E-4BF6-ACC4-98DC95D99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6389" y="5231"/>
            <a:ext cx="8023999" cy="1028505"/>
          </a:xfrm>
        </p:spPr>
        <p:txBody>
          <a:bodyPr/>
          <a:lstStyle/>
          <a:p>
            <a:r>
              <a:rPr lang="en-US" dirty="0"/>
              <a:t>Elements of an Engagement </a:t>
            </a:r>
            <a:r>
              <a:rPr lang="en-US" i="1" dirty="0"/>
              <a:t>Strategy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132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795700" y="1033736"/>
            <a:ext cx="7969642" cy="719431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1" latinLnBrk="0" hangingPunct="1">
              <a:spcBef>
                <a:spcPct val="20000"/>
              </a:spcBef>
              <a:buFontTx/>
              <a:buNone/>
              <a:defRPr sz="4400" kern="1200" baseline="0">
                <a:solidFill>
                  <a:schemeClr val="accent6">
                    <a:lumMod val="75000"/>
                  </a:schemeClr>
                </a:solidFill>
                <a:latin typeface="ITC Franklin Gothic Std Demi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040654" y="3204689"/>
            <a:ext cx="7479734" cy="4469611"/>
          </a:xfrm>
          <a:prstGeom prst="rect">
            <a:avLst/>
          </a:prstGeom>
        </p:spPr>
        <p:txBody>
          <a:bodyPr vert="horz"/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 baseline="0">
                <a:solidFill>
                  <a:schemeClr val="tx2">
                    <a:lumMod val="50000"/>
                  </a:schemeClr>
                </a:solidFill>
                <a:latin typeface="ITC Franklin Gothic Std Book Compressed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3088" indent="-341313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FCF9EA-AC2B-4619-B660-DE371E4246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891" y="851467"/>
            <a:ext cx="8183451" cy="5645127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</a:rPr>
              <a:t>Greater organizational </a:t>
            </a:r>
            <a:r>
              <a:rPr lang="en-US" sz="2000" b="1" i="1" dirty="0">
                <a:solidFill>
                  <a:schemeClr val="tx2"/>
                </a:solidFill>
              </a:rPr>
              <a:t>loyalty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2"/>
                </a:solidFill>
              </a:rPr>
              <a:t>Translation: </a:t>
            </a:r>
            <a:r>
              <a:rPr lang="en-US" sz="1400" i="1" dirty="0">
                <a:solidFill>
                  <a:schemeClr val="tx2"/>
                </a:solidFill>
              </a:rPr>
              <a:t>energized, more productive</a:t>
            </a:r>
          </a:p>
          <a:p>
            <a:pPr marL="914400" lvl="2" indent="0">
              <a:buNone/>
            </a:pPr>
            <a:endParaRPr lang="en-US" sz="1400" i="1" dirty="0">
              <a:solidFill>
                <a:schemeClr val="tx2"/>
              </a:solidFill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i="1" dirty="0">
                <a:solidFill>
                  <a:schemeClr val="tx2"/>
                </a:solidFill>
              </a:rPr>
              <a:t>Want and act </a:t>
            </a:r>
            <a:r>
              <a:rPr lang="en-US" sz="2000" dirty="0">
                <a:solidFill>
                  <a:schemeClr val="tx2"/>
                </a:solidFill>
              </a:rPr>
              <a:t>on</a:t>
            </a:r>
            <a:r>
              <a:rPr lang="en-US" sz="2000" i="1" dirty="0">
                <a:solidFill>
                  <a:schemeClr val="tx2"/>
                </a:solidFill>
              </a:rPr>
              <a:t> </a:t>
            </a:r>
            <a:r>
              <a:rPr lang="en-US" sz="2000" b="1" i="1" dirty="0">
                <a:solidFill>
                  <a:schemeClr val="tx2"/>
                </a:solidFill>
              </a:rPr>
              <a:t>feedback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2"/>
                </a:solidFill>
              </a:rPr>
              <a:t>Translation</a:t>
            </a:r>
            <a:r>
              <a:rPr lang="en-US" sz="1400" i="1" dirty="0">
                <a:solidFill>
                  <a:schemeClr val="tx2"/>
                </a:solidFill>
              </a:rPr>
              <a:t>: growth!</a:t>
            </a:r>
          </a:p>
          <a:p>
            <a:pPr marL="914400" lvl="2" indent="0">
              <a:buNone/>
            </a:pPr>
            <a:r>
              <a:rPr lang="en-US" sz="1400" i="1" dirty="0">
                <a:solidFill>
                  <a:schemeClr val="tx2"/>
                </a:solidFill>
              </a:rPr>
              <a:t>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/>
                </a:solidFill>
              </a:rPr>
              <a:t>Dialogues become more </a:t>
            </a:r>
            <a:r>
              <a:rPr lang="en-US" sz="2000" b="1" i="1" dirty="0">
                <a:solidFill>
                  <a:schemeClr val="tx2"/>
                </a:solidFill>
              </a:rPr>
              <a:t>solution-focused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2"/>
                </a:solidFill>
              </a:rPr>
              <a:t>Learn about problems </a:t>
            </a:r>
            <a:r>
              <a:rPr lang="en-US" sz="1400" i="1" dirty="0">
                <a:solidFill>
                  <a:schemeClr val="tx2"/>
                </a:solidFill>
              </a:rPr>
              <a:t>sooner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2"/>
                </a:solidFill>
              </a:rPr>
              <a:t>Manage rumors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2"/>
                </a:solidFill>
              </a:rPr>
              <a:t>Address/remove team conflict</a:t>
            </a:r>
          </a:p>
          <a:p>
            <a:pPr marL="1371600" lvl="3" indent="0">
              <a:buNone/>
            </a:pPr>
            <a:r>
              <a:rPr lang="en-US" sz="1400" dirty="0">
                <a:solidFill>
                  <a:schemeClr val="tx2"/>
                </a:solidFill>
              </a:rPr>
              <a:t>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b="1" i="1" dirty="0">
                <a:solidFill>
                  <a:schemeClr val="tx2"/>
                </a:solidFill>
              </a:rPr>
              <a:t>LESS</a:t>
            </a:r>
            <a:r>
              <a:rPr lang="en-US" sz="2000" i="1" dirty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stress creates </a:t>
            </a:r>
            <a:r>
              <a:rPr lang="en-US" sz="2000" b="1" dirty="0">
                <a:solidFill>
                  <a:schemeClr val="tx2"/>
                </a:solidFill>
              </a:rPr>
              <a:t>‘</a:t>
            </a:r>
            <a:r>
              <a:rPr lang="en-US" sz="2000" b="1" i="1" dirty="0">
                <a:solidFill>
                  <a:schemeClr val="tx2"/>
                </a:solidFill>
              </a:rPr>
              <a:t>MORE’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Focus turns to </a:t>
            </a:r>
            <a:r>
              <a:rPr lang="en-US" sz="1600" i="1" dirty="0">
                <a:solidFill>
                  <a:schemeClr val="tx2"/>
                </a:solidFill>
              </a:rPr>
              <a:t>needs of others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Team members: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2"/>
                </a:solidFill>
              </a:rPr>
              <a:t>feel more </a:t>
            </a:r>
            <a:r>
              <a:rPr lang="en-US" sz="1400" i="1" dirty="0">
                <a:solidFill>
                  <a:schemeClr val="tx2"/>
                </a:solidFill>
              </a:rPr>
              <a:t>valued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2"/>
                </a:solidFill>
              </a:rPr>
              <a:t>sense you </a:t>
            </a:r>
            <a:r>
              <a:rPr lang="en-US" sz="1400" i="1" dirty="0">
                <a:solidFill>
                  <a:schemeClr val="tx2"/>
                </a:solidFill>
              </a:rPr>
              <a:t>care</a:t>
            </a:r>
          </a:p>
          <a:p>
            <a:pPr marL="400050" lvl="1" indent="0">
              <a:buNone/>
            </a:pPr>
            <a:r>
              <a:rPr lang="en-US" sz="2600" b="1" dirty="0">
                <a:solidFill>
                  <a:schemeClr val="tx2"/>
                </a:solidFill>
              </a:rPr>
              <a:t>Customers</a:t>
            </a:r>
            <a:r>
              <a:rPr lang="en-US" sz="2600" dirty="0">
                <a:solidFill>
                  <a:schemeClr val="tx2"/>
                </a:solidFill>
              </a:rPr>
              <a:t> </a:t>
            </a:r>
            <a:r>
              <a:rPr lang="en-US" sz="2600" b="1" i="1" dirty="0">
                <a:solidFill>
                  <a:schemeClr val="tx2"/>
                </a:solidFill>
              </a:rPr>
              <a:t>feel &amp; see </a:t>
            </a:r>
            <a:r>
              <a:rPr lang="en-US" sz="2600" dirty="0">
                <a:solidFill>
                  <a:schemeClr val="tx2"/>
                </a:solidFill>
              </a:rPr>
              <a:t>the change!</a:t>
            </a:r>
          </a:p>
          <a:p>
            <a:pPr lvl="2">
              <a:buFont typeface="Wingdings" panose="05000000000000000000" pitchFamily="2" charset="2"/>
              <a:buChar char="q"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B660AC-999E-4BF6-ACC4-98DC95D99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5369" y="93821"/>
            <a:ext cx="7347172" cy="757646"/>
          </a:xfrm>
        </p:spPr>
        <p:txBody>
          <a:bodyPr/>
          <a:lstStyle/>
          <a:p>
            <a:pPr marL="0" lvl="1" indent="0" algn="ctr">
              <a:buNone/>
            </a:pPr>
            <a:r>
              <a:rPr lang="en-US" dirty="0">
                <a:solidFill>
                  <a:schemeClr val="accent6"/>
                </a:solidFill>
              </a:rPr>
              <a:t>  </a:t>
            </a:r>
            <a:r>
              <a:rPr lang="en-US" sz="3600" b="1" dirty="0">
                <a:solidFill>
                  <a:schemeClr val="accent6"/>
                </a:solidFill>
              </a:rPr>
              <a:t>DEFINE BUSINESS BENEFITS</a:t>
            </a:r>
            <a:endParaRPr lang="en-US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64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page or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page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nten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Quo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VA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O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VA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im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4369</TotalTime>
  <Words>1150</Words>
  <Application>Microsoft Office PowerPoint</Application>
  <PresentationFormat>On-screen Show (4:3)</PresentationFormat>
  <Paragraphs>232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Wingdings</vt:lpstr>
      <vt:lpstr>title page orange</vt:lpstr>
      <vt:lpstr>title page blue</vt:lpstr>
      <vt:lpstr>contents</vt:lpstr>
      <vt:lpstr>Quote</vt:lpstr>
      <vt:lpstr>O1</vt:lpstr>
      <vt:lpstr>O2</vt:lpstr>
      <vt:lpstr>1_O2</vt:lpstr>
      <vt:lpstr>image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Mikale</dc:creator>
  <cp:lastModifiedBy>Smith, Sandra Ann (sas7rs)</cp:lastModifiedBy>
  <cp:revision>348</cp:revision>
  <dcterms:created xsi:type="dcterms:W3CDTF">2016-06-30T15:44:22Z</dcterms:created>
  <dcterms:modified xsi:type="dcterms:W3CDTF">2022-01-18T16:20:13Z</dcterms:modified>
</cp:coreProperties>
</file>