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3"/>
  </p:notesMasterIdLst>
  <p:handoutMasterIdLst>
    <p:handoutMasterId r:id="rId24"/>
  </p:handoutMasterIdLst>
  <p:sldIdLst>
    <p:sldId id="256" r:id="rId2"/>
    <p:sldId id="268" r:id="rId3"/>
    <p:sldId id="258" r:id="rId4"/>
    <p:sldId id="278" r:id="rId5"/>
    <p:sldId id="269" r:id="rId6"/>
    <p:sldId id="282" r:id="rId7"/>
    <p:sldId id="279" r:id="rId8"/>
    <p:sldId id="270" r:id="rId9"/>
    <p:sldId id="281" r:id="rId10"/>
    <p:sldId id="271" r:id="rId11"/>
    <p:sldId id="283" r:id="rId12"/>
    <p:sldId id="284" r:id="rId13"/>
    <p:sldId id="273" r:id="rId14"/>
    <p:sldId id="286" r:id="rId15"/>
    <p:sldId id="274" r:id="rId16"/>
    <p:sldId id="287" r:id="rId17"/>
    <p:sldId id="275" r:id="rId18"/>
    <p:sldId id="277" r:id="rId19"/>
    <p:sldId id="276" r:id="rId20"/>
    <p:sldId id="285" r:id="rId21"/>
    <p:sldId id="267" r:id="rId22"/>
  </p:sldIdLst>
  <p:sldSz cx="12192000" cy="6858000"/>
  <p:notesSz cx="6858000" cy="9144000"/>
  <p:embeddedFontLst>
    <p:embeddedFont>
      <p:font typeface="Adobe Caslon Pro Bold" panose="0205070206050A020403" charset="0"/>
      <p:bold r:id="rId25"/>
      <p:italic r:id="rId26"/>
      <p:boldItalic r:id="rId27"/>
    </p:embeddedFont>
    <p:embeddedFont>
      <p:font typeface="ITC Franklin Gothic Std Bk Cd" panose="020B0506030503090204" pitchFamily="34" charset="0"/>
      <p:bold r:id="rId28"/>
      <p:italic r:id="rId29"/>
      <p:boldItalic r:id="rId30"/>
    </p:embeddedFont>
    <p:embeddedFont>
      <p:font typeface="ITC Franklin Gothic Std Bk Cp" panose="020B0508030503020204" pitchFamily="34" charset="0"/>
      <p:regular r:id="rId31"/>
      <p:bold r:id="rId32"/>
      <p:italic r:id="rId33"/>
      <p:boldItalic r:id="rId34"/>
    </p:embeddedFont>
    <p:embeddedFont>
      <p:font typeface="ITC Franklin Gothic Std Bk XCp" panose="020B0508030503020204" pitchFamily="34" charset="0"/>
      <p:regular r:id="rId35"/>
      <p:bold r:id="rId36"/>
    </p:embeddedFont>
    <p:embeddedFont>
      <p:font typeface="ITC Franklin Gothic Std Book" panose="020B0504030503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22137-A60E-4157-B883-D366C2BB75E9}" v="79" dt="2025-11-19T15:40:40.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86"/>
    <p:restoredTop sz="76271" autoAdjust="0"/>
  </p:normalViewPr>
  <p:slideViewPr>
    <p:cSldViewPr snapToGrid="0" showGuides="1">
      <p:cViewPr varScale="1">
        <p:scale>
          <a:sx n="63" d="100"/>
          <a:sy n="63" d="100"/>
        </p:scale>
        <p:origin x="787"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3" d="100"/>
          <a:sy n="83" d="100"/>
        </p:scale>
        <p:origin x="399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B7CDB4-05CB-8D3C-DA65-C4D95C6138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984D9A-39E9-B2F3-257D-11DB6C4A61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D26317-3FE1-3641-95A2-FF18C8A72148}" type="datetimeFigureOut">
              <a:rPr lang="en-US" smtClean="0"/>
              <a:t>12/2/2025</a:t>
            </a:fld>
            <a:endParaRPr lang="en-US"/>
          </a:p>
        </p:txBody>
      </p:sp>
      <p:sp>
        <p:nvSpPr>
          <p:cNvPr id="4" name="Footer Placeholder 3">
            <a:extLst>
              <a:ext uri="{FF2B5EF4-FFF2-40B4-BE49-F238E27FC236}">
                <a16:creationId xmlns:a16="http://schemas.microsoft.com/office/drawing/2014/main" id="{163AD06B-35A7-88B5-6431-149C3FD6B6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BF37193-BA5D-9F65-1617-F7516CD351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412C68-26E5-4542-A127-658482728945}" type="slidenum">
              <a:rPr lang="en-US" smtClean="0"/>
              <a:t>‹#›</a:t>
            </a:fld>
            <a:endParaRPr lang="en-US"/>
          </a:p>
        </p:txBody>
      </p:sp>
    </p:spTree>
    <p:extLst>
      <p:ext uri="{BB962C8B-B14F-4D97-AF65-F5344CB8AC3E}">
        <p14:creationId xmlns:p14="http://schemas.microsoft.com/office/powerpoint/2010/main" val="3220742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56FC1-058B-0642-B414-0FF9BA07119F}"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7596E-89FD-3D46-A74B-D12E92738C5D}" type="slidenum">
              <a:rPr lang="en-US" smtClean="0"/>
              <a:t>‹#›</a:t>
            </a:fld>
            <a:endParaRPr lang="en-US"/>
          </a:p>
        </p:txBody>
      </p:sp>
    </p:spTree>
    <p:extLst>
      <p:ext uri="{BB962C8B-B14F-4D97-AF65-F5344CB8AC3E}">
        <p14:creationId xmlns:p14="http://schemas.microsoft.com/office/powerpoint/2010/main" val="215582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7596E-89FD-3D46-A74B-D12E92738C5D}" type="slidenum">
              <a:rPr lang="en-US" smtClean="0"/>
              <a:t>1</a:t>
            </a:fld>
            <a:endParaRPr lang="en-US"/>
          </a:p>
        </p:txBody>
      </p:sp>
    </p:spTree>
    <p:extLst>
      <p:ext uri="{BB962C8B-B14F-4D97-AF65-F5344CB8AC3E}">
        <p14:creationId xmlns:p14="http://schemas.microsoft.com/office/powerpoint/2010/main" val="2389655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022B1-F709-D187-209B-C3FABAABE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4FFBD-B56B-E869-584E-EBC3BADF00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CC7F4-2929-6705-C1C1-6F80C1E818CF}"/>
              </a:ext>
            </a:extLst>
          </p:cNvPr>
          <p:cNvSpPr>
            <a:spLocks noGrp="1"/>
          </p:cNvSpPr>
          <p:nvPr>
            <p:ph type="body" idx="1"/>
          </p:nvPr>
        </p:nvSpPr>
        <p:spPr/>
        <p:txBody>
          <a:bodyPr/>
          <a:lstStyle/>
          <a:p>
            <a:r>
              <a:rPr lang="en-US" dirty="0"/>
              <a:t>Payment is required on all requests other than Transfers.</a:t>
            </a:r>
          </a:p>
          <a:p>
            <a:r>
              <a:rPr lang="en-US" dirty="0"/>
              <a:t>The payment information entered will be used for all created keys and work related to rekeys.</a:t>
            </a:r>
          </a:p>
          <a:p>
            <a:r>
              <a:rPr lang="en-US" dirty="0"/>
              <a:t>The </a:t>
            </a:r>
            <a:r>
              <a:rPr lang="en-US" dirty="0" err="1"/>
              <a:t>Worktag</a:t>
            </a:r>
            <a:r>
              <a:rPr lang="en-US" dirty="0"/>
              <a:t> option allows the requester to add a WD number which will auto-populate the </a:t>
            </a:r>
            <a:r>
              <a:rPr lang="en-US" dirty="0" err="1"/>
              <a:t>worktag</a:t>
            </a:r>
            <a:r>
              <a:rPr lang="en-US" dirty="0"/>
              <a:t> or manually enter the </a:t>
            </a:r>
            <a:r>
              <a:rPr lang="en-US" dirty="0" err="1"/>
              <a:t>worktag</a:t>
            </a:r>
            <a:r>
              <a:rPr lang="en-US" dirty="0"/>
              <a:t>.</a:t>
            </a:r>
          </a:p>
          <a:p>
            <a:r>
              <a:rPr lang="en-US" dirty="0"/>
              <a:t>The FM Construction Project option requires a PJ and WO number, where both fields allow for searching and auto-populate.</a:t>
            </a:r>
          </a:p>
          <a:p>
            <a:r>
              <a:rPr lang="en-US" dirty="0"/>
              <a:t>External Customer is to be used for entities that are registered with Facilities Management Finance and allows for searching and auto-populate.</a:t>
            </a:r>
          </a:p>
          <a:p>
            <a:r>
              <a:rPr lang="en-US" dirty="0"/>
              <a:t>If you have an external customer that is not registered with FM Finance, please get them registered, before or soon after the request is submitted, so that the keys and/or work can be billed.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 you need to split payment across sources, please contact the Customer Support Center after creating your request.</a:t>
            </a:r>
          </a:p>
          <a:p>
            <a:r>
              <a:rPr lang="en-US" dirty="0"/>
              <a:t>At this time, you will be required to identify where you want to pick up the keys and your desired pickup date.</a:t>
            </a:r>
          </a:p>
          <a:p>
            <a:r>
              <a:rPr lang="en-US" dirty="0"/>
              <a:t>Please note that the desired pickup date is not a guarantee and depends on how quickly the request is approved. Your patience and involvement working with the approvers to expedite the request is appreciated.</a:t>
            </a:r>
          </a:p>
        </p:txBody>
      </p:sp>
      <p:sp>
        <p:nvSpPr>
          <p:cNvPr id="4" name="Slide Number Placeholder 3">
            <a:extLst>
              <a:ext uri="{FF2B5EF4-FFF2-40B4-BE49-F238E27FC236}">
                <a16:creationId xmlns:a16="http://schemas.microsoft.com/office/drawing/2014/main" id="{A9433459-592B-B023-405A-73AF16BE3FC3}"/>
              </a:ext>
            </a:extLst>
          </p:cNvPr>
          <p:cNvSpPr>
            <a:spLocks noGrp="1"/>
          </p:cNvSpPr>
          <p:nvPr>
            <p:ph type="sldNum" sz="quarter" idx="5"/>
          </p:nvPr>
        </p:nvSpPr>
        <p:spPr/>
        <p:txBody>
          <a:bodyPr/>
          <a:lstStyle/>
          <a:p>
            <a:fld id="{43F7596E-89FD-3D46-A74B-D12E92738C5D}" type="slidenum">
              <a:rPr lang="en-US" smtClean="0"/>
              <a:t>10</a:t>
            </a:fld>
            <a:endParaRPr lang="en-US"/>
          </a:p>
        </p:txBody>
      </p:sp>
    </p:spTree>
    <p:extLst>
      <p:ext uri="{BB962C8B-B14F-4D97-AF65-F5344CB8AC3E}">
        <p14:creationId xmlns:p14="http://schemas.microsoft.com/office/powerpoint/2010/main" val="145216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72740-21EB-F300-1F56-4DFAB43649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64756-6EA9-7D45-8AC6-111ADD6EA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2BB1C-0E4D-32C1-9708-35F73BBC7362}"/>
              </a:ext>
            </a:extLst>
          </p:cNvPr>
          <p:cNvSpPr>
            <a:spLocks noGrp="1"/>
          </p:cNvSpPr>
          <p:nvPr>
            <p:ph type="body" idx="1"/>
          </p:nvPr>
        </p:nvSpPr>
        <p:spPr/>
        <p:txBody>
          <a:bodyPr/>
          <a:lstStyle/>
          <a:p>
            <a:r>
              <a:rPr lang="en-US" dirty="0"/>
              <a:t>Payment is required on all requests other than Transfers.</a:t>
            </a:r>
          </a:p>
          <a:p>
            <a:r>
              <a:rPr lang="en-US" dirty="0"/>
              <a:t>The payment information entered will be used for all created keys and work related to rekeys.</a:t>
            </a:r>
          </a:p>
          <a:p>
            <a:r>
              <a:rPr lang="en-US" dirty="0"/>
              <a:t>The </a:t>
            </a:r>
            <a:r>
              <a:rPr lang="en-US" dirty="0" err="1"/>
              <a:t>Worktag</a:t>
            </a:r>
            <a:r>
              <a:rPr lang="en-US" dirty="0"/>
              <a:t> option allows the requester to add a WD number which will auto-populate the </a:t>
            </a:r>
            <a:r>
              <a:rPr lang="en-US" dirty="0" err="1"/>
              <a:t>worktag</a:t>
            </a:r>
            <a:r>
              <a:rPr lang="en-US" dirty="0"/>
              <a:t> or manually enter the </a:t>
            </a:r>
            <a:r>
              <a:rPr lang="en-US" dirty="0" err="1"/>
              <a:t>worktag</a:t>
            </a:r>
            <a:r>
              <a:rPr lang="en-US" dirty="0"/>
              <a:t>.</a:t>
            </a:r>
          </a:p>
          <a:p>
            <a:r>
              <a:rPr lang="en-US" dirty="0"/>
              <a:t>The FM Construction Project option requires a PJ and WO number, where both fields allow for searching and auto-populate.</a:t>
            </a:r>
          </a:p>
          <a:p>
            <a:r>
              <a:rPr lang="en-US" dirty="0"/>
              <a:t>External Customer is to be used for entities that are registered with Facilities Management Finance and allows for searching and auto-populate.</a:t>
            </a:r>
          </a:p>
          <a:p>
            <a:r>
              <a:rPr lang="en-US" dirty="0"/>
              <a:t>If you have an external customer that is not registered with FM Finance, please get them registered, before or soon after the request is submitted, so that the keys and/or work can be billed.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 you need to split payment across sources, please contact the Customer Support Center after creating your request.</a:t>
            </a:r>
          </a:p>
          <a:p>
            <a:r>
              <a:rPr lang="en-US" dirty="0"/>
              <a:t>At this time, you will be required to identify where you want to pick up the keys and your desired pickup date.</a:t>
            </a:r>
          </a:p>
          <a:p>
            <a:r>
              <a:rPr lang="en-US" dirty="0"/>
              <a:t>Please note that the desired pickup date is not a guarantee and depends on how quickly the request is approved. Your patience and involvement working with the approvers to expedite the request is appreciated.</a:t>
            </a:r>
          </a:p>
        </p:txBody>
      </p:sp>
      <p:sp>
        <p:nvSpPr>
          <p:cNvPr id="4" name="Slide Number Placeholder 3">
            <a:extLst>
              <a:ext uri="{FF2B5EF4-FFF2-40B4-BE49-F238E27FC236}">
                <a16:creationId xmlns:a16="http://schemas.microsoft.com/office/drawing/2014/main" id="{8D810B7A-3F45-6045-ECBD-5945BD4A8F10}"/>
              </a:ext>
            </a:extLst>
          </p:cNvPr>
          <p:cNvSpPr>
            <a:spLocks noGrp="1"/>
          </p:cNvSpPr>
          <p:nvPr>
            <p:ph type="sldNum" sz="quarter" idx="5"/>
          </p:nvPr>
        </p:nvSpPr>
        <p:spPr/>
        <p:txBody>
          <a:bodyPr/>
          <a:lstStyle/>
          <a:p>
            <a:fld id="{43F7596E-89FD-3D46-A74B-D12E92738C5D}" type="slidenum">
              <a:rPr lang="en-US" smtClean="0"/>
              <a:t>11</a:t>
            </a:fld>
            <a:endParaRPr lang="en-US"/>
          </a:p>
        </p:txBody>
      </p:sp>
    </p:spTree>
    <p:extLst>
      <p:ext uri="{BB962C8B-B14F-4D97-AF65-F5344CB8AC3E}">
        <p14:creationId xmlns:p14="http://schemas.microsoft.com/office/powerpoint/2010/main" val="226057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B9F52-0CEC-715F-19C5-716016822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90A59-A8F0-ED76-9790-CA3E00987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B4773-9EB6-4550-0F75-48D388CF435C}"/>
              </a:ext>
            </a:extLst>
          </p:cNvPr>
          <p:cNvSpPr>
            <a:spLocks noGrp="1"/>
          </p:cNvSpPr>
          <p:nvPr>
            <p:ph type="body" idx="1"/>
          </p:nvPr>
        </p:nvSpPr>
        <p:spPr/>
        <p:txBody>
          <a:bodyPr/>
          <a:lstStyle/>
          <a:p>
            <a:r>
              <a:rPr lang="en-US" dirty="0"/>
              <a:t>The Order Detail page allows you to review your request prior to submitting.</a:t>
            </a:r>
          </a:p>
          <a:p>
            <a:r>
              <a:rPr lang="en-US" dirty="0"/>
              <a:t>There are a few fields that can be edited here: Key Numbers, Quantity and Requestor Notes.</a:t>
            </a:r>
          </a:p>
          <a:p>
            <a:r>
              <a:rPr lang="en-US" dirty="0"/>
              <a:t>Approvers may allow edits, but we will cover that in a bit.</a:t>
            </a:r>
          </a:p>
          <a:p>
            <a:r>
              <a:rPr lang="en-US" dirty="0"/>
              <a:t>Should you need to change details from the Payment or Requestor pages, please use the Back button.</a:t>
            </a:r>
          </a:p>
          <a:p>
            <a:r>
              <a:rPr lang="en-US" dirty="0"/>
              <a:t>Other changes will require you to restart your request.</a:t>
            </a:r>
          </a:p>
        </p:txBody>
      </p:sp>
      <p:sp>
        <p:nvSpPr>
          <p:cNvPr id="4" name="Slide Number Placeholder 3">
            <a:extLst>
              <a:ext uri="{FF2B5EF4-FFF2-40B4-BE49-F238E27FC236}">
                <a16:creationId xmlns:a16="http://schemas.microsoft.com/office/drawing/2014/main" id="{1A7F763E-B28C-4B9D-02B4-314809AE2D05}"/>
              </a:ext>
            </a:extLst>
          </p:cNvPr>
          <p:cNvSpPr>
            <a:spLocks noGrp="1"/>
          </p:cNvSpPr>
          <p:nvPr>
            <p:ph type="sldNum" sz="quarter" idx="5"/>
          </p:nvPr>
        </p:nvSpPr>
        <p:spPr/>
        <p:txBody>
          <a:bodyPr/>
          <a:lstStyle/>
          <a:p>
            <a:fld id="{43F7596E-89FD-3D46-A74B-D12E92738C5D}" type="slidenum">
              <a:rPr lang="en-US" smtClean="0"/>
              <a:t>12</a:t>
            </a:fld>
            <a:endParaRPr lang="en-US"/>
          </a:p>
        </p:txBody>
      </p:sp>
    </p:spTree>
    <p:extLst>
      <p:ext uri="{BB962C8B-B14F-4D97-AF65-F5344CB8AC3E}">
        <p14:creationId xmlns:p14="http://schemas.microsoft.com/office/powerpoint/2010/main" val="1276829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1414B-4C2B-2E7F-3966-FB4EC1B00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E11A4-89C6-29C8-8584-9E8A261D3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C7B56-1542-AAD0-C261-AE90A03FBC48}"/>
              </a:ext>
            </a:extLst>
          </p:cNvPr>
          <p:cNvSpPr>
            <a:spLocks noGrp="1"/>
          </p:cNvSpPr>
          <p:nvPr>
            <p:ph type="body" idx="1"/>
          </p:nvPr>
        </p:nvSpPr>
        <p:spPr/>
        <p:txBody>
          <a:bodyPr/>
          <a:lstStyle/>
          <a:p>
            <a:r>
              <a:rPr lang="en-US" dirty="0"/>
              <a:t>Approvers for keys requests are selected based on the responsible person’s supervisor and the supervisor’s supervisor.</a:t>
            </a:r>
          </a:p>
          <a:p>
            <a:r>
              <a:rPr lang="en-US" dirty="0"/>
              <a:t>Supervisor approval is required for all key requests.</a:t>
            </a:r>
          </a:p>
          <a:p>
            <a:r>
              <a:rPr lang="en-US" dirty="0"/>
              <a:t>Department approval (supervisor’s supervisor) is required for key requests that include either/both Master or Electronic Access Control Override Key.</a:t>
            </a:r>
          </a:p>
          <a:p>
            <a:r>
              <a:rPr lang="en-US" dirty="0"/>
              <a:t>These designations will be determined by the Lock Shop when your request is reviewed.</a:t>
            </a:r>
          </a:p>
          <a:p>
            <a:r>
              <a:rPr lang="en-US" dirty="0"/>
              <a:t>For people that have more than one supervisor and/or more than one department approver (supervisor’s supervisor), you will be able to choose the supervisor that you would need to approve the request.</a:t>
            </a:r>
          </a:p>
          <a:p>
            <a:r>
              <a:rPr lang="en-US" dirty="0"/>
              <a:t>Some approvers may designate alternates to approver in their place.</a:t>
            </a:r>
          </a:p>
          <a:p>
            <a:r>
              <a:rPr lang="en-US" dirty="0"/>
              <a:t>An alternate will appear when applicable and note who they are an alternate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has been done to identify alternate approvers across all schools ahead of the release of this new request form. However, if someone needs to have an alternate configured, please contact the Customer Support Center. The request must come from the individual who requires an alternate approver via email.</a:t>
            </a:r>
          </a:p>
          <a:p>
            <a:endParaRPr lang="en-US" dirty="0"/>
          </a:p>
        </p:txBody>
      </p:sp>
      <p:sp>
        <p:nvSpPr>
          <p:cNvPr id="4" name="Slide Number Placeholder 3">
            <a:extLst>
              <a:ext uri="{FF2B5EF4-FFF2-40B4-BE49-F238E27FC236}">
                <a16:creationId xmlns:a16="http://schemas.microsoft.com/office/drawing/2014/main" id="{ACCA391A-2ACE-9DBA-6D18-533D1A59C513}"/>
              </a:ext>
            </a:extLst>
          </p:cNvPr>
          <p:cNvSpPr>
            <a:spLocks noGrp="1"/>
          </p:cNvSpPr>
          <p:nvPr>
            <p:ph type="sldNum" sz="quarter" idx="5"/>
          </p:nvPr>
        </p:nvSpPr>
        <p:spPr/>
        <p:txBody>
          <a:bodyPr/>
          <a:lstStyle/>
          <a:p>
            <a:fld id="{43F7596E-89FD-3D46-A74B-D12E92738C5D}" type="slidenum">
              <a:rPr lang="en-US" smtClean="0"/>
              <a:t>13</a:t>
            </a:fld>
            <a:endParaRPr lang="en-US"/>
          </a:p>
        </p:txBody>
      </p:sp>
    </p:spTree>
    <p:extLst>
      <p:ext uri="{BB962C8B-B14F-4D97-AF65-F5344CB8AC3E}">
        <p14:creationId xmlns:p14="http://schemas.microsoft.com/office/powerpoint/2010/main" val="2167433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C8B25-6733-222A-BC1F-FADED91285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AC98B-0CAB-423B-B545-5D48131DB1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20B0E-42D1-F3E5-7BC4-89CEC050F137}"/>
              </a:ext>
            </a:extLst>
          </p:cNvPr>
          <p:cNvSpPr>
            <a:spLocks noGrp="1"/>
          </p:cNvSpPr>
          <p:nvPr>
            <p:ph type="body" idx="1"/>
          </p:nvPr>
        </p:nvSpPr>
        <p:spPr/>
        <p:txBody>
          <a:bodyPr/>
          <a:lstStyle/>
          <a:p>
            <a:r>
              <a:rPr lang="en-US" dirty="0"/>
              <a:t>All Requesters, Responsible Persons, and Pickup Persons can view requests that they are on.</a:t>
            </a:r>
          </a:p>
          <a:p>
            <a:r>
              <a:rPr lang="en-US" dirty="0"/>
              <a:t>The Lock Shop, Customer Support Center, and Approvers will also see requests in this 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Requests can be searched, sorted and filtered based on status.</a:t>
            </a:r>
          </a:p>
          <a:p>
            <a:r>
              <a:rPr lang="en-US" dirty="0"/>
              <a:t>Click on a Request ID and a detail page will appear containing all the details from the requester.</a:t>
            </a:r>
          </a:p>
          <a:p>
            <a:r>
              <a:rPr lang="en-US" dirty="0"/>
              <a:t>The Pickup Location and Pickup Person can be updated at anytime, but please coordinate with the Customer Support Center if after the request is approved.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Pickup Person will be set and locked to the Responsible Person </a:t>
            </a:r>
            <a:r>
              <a:rPr lang="en-US" dirty="0"/>
              <a:t>if a Master or Electronic Access Control Override Key is being created.</a:t>
            </a:r>
          </a:p>
          <a:p>
            <a:r>
              <a:rPr lang="en-US" dirty="0"/>
              <a:t>The Requester Notes can be updated prior to the request being approved.</a:t>
            </a:r>
          </a:p>
          <a:p>
            <a:r>
              <a:rPr lang="en-US" dirty="0"/>
              <a:t>The Customer Support Center can update the payment information if a change is needed prior to approval.</a:t>
            </a:r>
          </a:p>
          <a:p>
            <a:r>
              <a:rPr lang="en-US" dirty="0"/>
              <a:t>View Status History will show who has approved the request and who is next to approve.</a:t>
            </a:r>
          </a:p>
          <a:p>
            <a:r>
              <a:rPr lang="en-US" dirty="0"/>
              <a:t>The request can be cancelled by the Lock Shop</a:t>
            </a:r>
            <a:r>
              <a:rPr lang="en-US" b="0" i="0" dirty="0"/>
              <a:t>, Requester, Responsible Person or Pickup Person.</a:t>
            </a:r>
          </a:p>
        </p:txBody>
      </p:sp>
      <p:sp>
        <p:nvSpPr>
          <p:cNvPr id="4" name="Slide Number Placeholder 3">
            <a:extLst>
              <a:ext uri="{FF2B5EF4-FFF2-40B4-BE49-F238E27FC236}">
                <a16:creationId xmlns:a16="http://schemas.microsoft.com/office/drawing/2014/main" id="{FA7B386F-974F-0BCE-F415-33026AA741FD}"/>
              </a:ext>
            </a:extLst>
          </p:cNvPr>
          <p:cNvSpPr>
            <a:spLocks noGrp="1"/>
          </p:cNvSpPr>
          <p:nvPr>
            <p:ph type="sldNum" sz="quarter" idx="5"/>
          </p:nvPr>
        </p:nvSpPr>
        <p:spPr/>
        <p:txBody>
          <a:bodyPr/>
          <a:lstStyle/>
          <a:p>
            <a:fld id="{43F7596E-89FD-3D46-A74B-D12E92738C5D}" type="slidenum">
              <a:rPr lang="en-US" smtClean="0"/>
              <a:t>14</a:t>
            </a:fld>
            <a:endParaRPr lang="en-US"/>
          </a:p>
        </p:txBody>
      </p:sp>
    </p:spTree>
    <p:extLst>
      <p:ext uri="{BB962C8B-B14F-4D97-AF65-F5344CB8AC3E}">
        <p14:creationId xmlns:p14="http://schemas.microsoft.com/office/powerpoint/2010/main" val="214526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C9DCB-B7A9-0B1B-BC7C-DC804ED9B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FD24F-DB7D-0578-7C5C-C681575C8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6515D-E6AA-9CEE-EF21-B162FCCB2697}"/>
              </a:ext>
            </a:extLst>
          </p:cNvPr>
          <p:cNvSpPr>
            <a:spLocks noGrp="1"/>
          </p:cNvSpPr>
          <p:nvPr>
            <p:ph type="body" idx="1"/>
          </p:nvPr>
        </p:nvSpPr>
        <p:spPr/>
        <p:txBody>
          <a:bodyPr/>
          <a:lstStyle/>
          <a:p>
            <a:r>
              <a:rPr lang="en-US" dirty="0"/>
              <a:t>All Requesters, Responsible Persons, and Pickup Persons can view requests that they are on.</a:t>
            </a:r>
          </a:p>
          <a:p>
            <a:r>
              <a:rPr lang="en-US" dirty="0"/>
              <a:t>The Lock Shop, Customer Support Center, and Approvers will also see requests in this 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Requests can be searched, sorted and filtered based on status.</a:t>
            </a:r>
          </a:p>
          <a:p>
            <a:r>
              <a:rPr lang="en-US" dirty="0"/>
              <a:t>Click on a Request ID and a detail page will appear containing all the details from the requester.</a:t>
            </a:r>
          </a:p>
          <a:p>
            <a:r>
              <a:rPr lang="en-US" dirty="0"/>
              <a:t>The Pickup Location and Pickup Person can be updated at anytime, but please coordinate with the Customer Support Center if after the request is approved.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Pickup Person will be set and locked to the Responsible Person </a:t>
            </a:r>
            <a:r>
              <a:rPr lang="en-US" dirty="0"/>
              <a:t>if a Master or Electronic Access Control Override Key is being created.</a:t>
            </a:r>
          </a:p>
          <a:p>
            <a:r>
              <a:rPr lang="en-US" dirty="0"/>
              <a:t>The Requester Notes can be updated prior to the request being approved.</a:t>
            </a:r>
          </a:p>
          <a:p>
            <a:r>
              <a:rPr lang="en-US" dirty="0"/>
              <a:t>The Customer Support Center can update the payment information if a change is needed prior to approval.</a:t>
            </a:r>
          </a:p>
          <a:p>
            <a:r>
              <a:rPr lang="en-US" dirty="0"/>
              <a:t>View Status History will show who has approved the request and who is next to approve.</a:t>
            </a:r>
          </a:p>
          <a:p>
            <a:r>
              <a:rPr lang="en-US" dirty="0"/>
              <a:t>The request can be cancelled by the Lock Shop</a:t>
            </a:r>
            <a:r>
              <a:rPr lang="en-US" b="0" i="0" dirty="0"/>
              <a:t>, Requester, Responsible Person or Pickup Person.</a:t>
            </a:r>
          </a:p>
        </p:txBody>
      </p:sp>
      <p:sp>
        <p:nvSpPr>
          <p:cNvPr id="4" name="Slide Number Placeholder 3">
            <a:extLst>
              <a:ext uri="{FF2B5EF4-FFF2-40B4-BE49-F238E27FC236}">
                <a16:creationId xmlns:a16="http://schemas.microsoft.com/office/drawing/2014/main" id="{FC6FBF25-B62D-9DFE-F6B4-9DBAF8775836}"/>
              </a:ext>
            </a:extLst>
          </p:cNvPr>
          <p:cNvSpPr>
            <a:spLocks noGrp="1"/>
          </p:cNvSpPr>
          <p:nvPr>
            <p:ph type="sldNum" sz="quarter" idx="5"/>
          </p:nvPr>
        </p:nvSpPr>
        <p:spPr/>
        <p:txBody>
          <a:bodyPr/>
          <a:lstStyle/>
          <a:p>
            <a:fld id="{43F7596E-89FD-3D46-A74B-D12E92738C5D}" type="slidenum">
              <a:rPr lang="en-US" smtClean="0"/>
              <a:t>15</a:t>
            </a:fld>
            <a:endParaRPr lang="en-US"/>
          </a:p>
        </p:txBody>
      </p:sp>
    </p:spTree>
    <p:extLst>
      <p:ext uri="{BB962C8B-B14F-4D97-AF65-F5344CB8AC3E}">
        <p14:creationId xmlns:p14="http://schemas.microsoft.com/office/powerpoint/2010/main" val="3126790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F57AB-9A97-D4DA-9D3E-8C8E55B42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4A515-805F-3A26-0A4E-8C1A96284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A6700-2A4F-78EE-9173-0C3D53F0D876}"/>
              </a:ext>
            </a:extLst>
          </p:cNvPr>
          <p:cNvSpPr>
            <a:spLocks noGrp="1"/>
          </p:cNvSpPr>
          <p:nvPr>
            <p:ph type="body" idx="1"/>
          </p:nvPr>
        </p:nvSpPr>
        <p:spPr/>
        <p:txBody>
          <a:bodyPr/>
          <a:lstStyle/>
          <a:p>
            <a:r>
              <a:rPr lang="en-US" dirty="0"/>
              <a:t>All Requesters, Responsible Persons, and Pickup Persons can view requests that they are on.</a:t>
            </a:r>
          </a:p>
          <a:p>
            <a:r>
              <a:rPr lang="en-US" dirty="0"/>
              <a:t>The Lock Shop, Customer Support Center, and Approvers will also see requests in this 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Requests can be searched, sorted and filtered based on status.</a:t>
            </a:r>
          </a:p>
          <a:p>
            <a:r>
              <a:rPr lang="en-US" dirty="0"/>
              <a:t>Click on a Request ID and a detail page will appear containing all the details from the requester.</a:t>
            </a:r>
          </a:p>
          <a:p>
            <a:r>
              <a:rPr lang="en-US" dirty="0"/>
              <a:t>The Pickup Location and Pickup Person can be updated at anytime, but please coordinate with the Customer Support Center if after the request is approved.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Pickup Person will be set and locked to the Responsible Person </a:t>
            </a:r>
            <a:r>
              <a:rPr lang="en-US" dirty="0"/>
              <a:t>if a Master or Electronic Access Control Override Key is being created.</a:t>
            </a:r>
          </a:p>
          <a:p>
            <a:r>
              <a:rPr lang="en-US" dirty="0"/>
              <a:t>The Requester Notes can be updated prior to the request being approved.</a:t>
            </a:r>
          </a:p>
          <a:p>
            <a:r>
              <a:rPr lang="en-US" dirty="0"/>
              <a:t>The Customer Support Center can update the payment information if a change is needed prior to approval.</a:t>
            </a:r>
          </a:p>
          <a:p>
            <a:r>
              <a:rPr lang="en-US" dirty="0"/>
              <a:t>View Status History will show who has approved the request and who is next to approve.</a:t>
            </a:r>
          </a:p>
          <a:p>
            <a:r>
              <a:rPr lang="en-US" dirty="0"/>
              <a:t>The request can be cancelled by the Lock Shop</a:t>
            </a:r>
            <a:r>
              <a:rPr lang="en-US" b="0" i="0" dirty="0"/>
              <a:t>, Requester, Responsible Person or Pickup Person.</a:t>
            </a:r>
          </a:p>
        </p:txBody>
      </p:sp>
      <p:sp>
        <p:nvSpPr>
          <p:cNvPr id="4" name="Slide Number Placeholder 3">
            <a:extLst>
              <a:ext uri="{FF2B5EF4-FFF2-40B4-BE49-F238E27FC236}">
                <a16:creationId xmlns:a16="http://schemas.microsoft.com/office/drawing/2014/main" id="{6950DB30-1A33-013E-3A7D-7E8DA94F84A4}"/>
              </a:ext>
            </a:extLst>
          </p:cNvPr>
          <p:cNvSpPr>
            <a:spLocks noGrp="1"/>
          </p:cNvSpPr>
          <p:nvPr>
            <p:ph type="sldNum" sz="quarter" idx="5"/>
          </p:nvPr>
        </p:nvSpPr>
        <p:spPr/>
        <p:txBody>
          <a:bodyPr/>
          <a:lstStyle/>
          <a:p>
            <a:fld id="{43F7596E-89FD-3D46-A74B-D12E92738C5D}" type="slidenum">
              <a:rPr lang="en-US" smtClean="0"/>
              <a:t>16</a:t>
            </a:fld>
            <a:endParaRPr lang="en-US"/>
          </a:p>
        </p:txBody>
      </p:sp>
    </p:spTree>
    <p:extLst>
      <p:ext uri="{BB962C8B-B14F-4D97-AF65-F5344CB8AC3E}">
        <p14:creationId xmlns:p14="http://schemas.microsoft.com/office/powerpoint/2010/main" val="4219097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58395-24EA-F64F-223E-817AFEC73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8E2712-1718-1526-379F-46B2BCC63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9AD5C-F8BC-0487-78DA-F10271A33F65}"/>
              </a:ext>
            </a:extLst>
          </p:cNvPr>
          <p:cNvSpPr>
            <a:spLocks noGrp="1"/>
          </p:cNvSpPr>
          <p:nvPr>
            <p:ph type="body" idx="1"/>
          </p:nvPr>
        </p:nvSpPr>
        <p:spPr/>
        <p:txBody>
          <a:bodyPr/>
          <a:lstStyle/>
          <a:p>
            <a:r>
              <a:rPr lang="en-US" dirty="0"/>
              <a:t>When a request is submitted, the Lock Shop will conduct a review to understand what keys they will need to create. If there are questions, they will reach out to the requester.</a:t>
            </a:r>
          </a:p>
          <a:p>
            <a:r>
              <a:rPr lang="en-US" dirty="0"/>
              <a:t>After the Lock Shop determines the key that will be created, they will enter that information into the request.</a:t>
            </a:r>
          </a:p>
          <a:p>
            <a:r>
              <a:rPr lang="en-US" dirty="0"/>
              <a:t>This information will be available to all users.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Lock Shop may determine that other approvers are needed, such as the Department of Safety &amp; Security or other representatives of a property.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 door that provides access to a roof or mechanical room will require approval by a representative of that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request will then be forwarded to the first approver and as each approves, it is sent to the next.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fully approved, the Lock Shop will complete their work and deliver the keys to the Customer Support Center.</a:t>
            </a:r>
          </a:p>
        </p:txBody>
      </p:sp>
      <p:sp>
        <p:nvSpPr>
          <p:cNvPr id="4" name="Slide Number Placeholder 3">
            <a:extLst>
              <a:ext uri="{FF2B5EF4-FFF2-40B4-BE49-F238E27FC236}">
                <a16:creationId xmlns:a16="http://schemas.microsoft.com/office/drawing/2014/main" id="{EB7EF26A-D287-5BD3-5D2A-4D3B1D6084FF}"/>
              </a:ext>
            </a:extLst>
          </p:cNvPr>
          <p:cNvSpPr>
            <a:spLocks noGrp="1"/>
          </p:cNvSpPr>
          <p:nvPr>
            <p:ph type="sldNum" sz="quarter" idx="5"/>
          </p:nvPr>
        </p:nvSpPr>
        <p:spPr/>
        <p:txBody>
          <a:bodyPr/>
          <a:lstStyle/>
          <a:p>
            <a:fld id="{43F7596E-89FD-3D46-A74B-D12E92738C5D}" type="slidenum">
              <a:rPr lang="en-US" smtClean="0"/>
              <a:t>17</a:t>
            </a:fld>
            <a:endParaRPr lang="en-US"/>
          </a:p>
        </p:txBody>
      </p:sp>
    </p:spTree>
    <p:extLst>
      <p:ext uri="{BB962C8B-B14F-4D97-AF65-F5344CB8AC3E}">
        <p14:creationId xmlns:p14="http://schemas.microsoft.com/office/powerpoint/2010/main" val="3497774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FA25F-4659-E57E-3C76-10A8BC80A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60E5F-F56D-0362-B3E3-4D4605E2F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49A41-4C07-5DCA-B354-D9C096EF4ADF}"/>
              </a:ext>
            </a:extLst>
          </p:cNvPr>
          <p:cNvSpPr>
            <a:spLocks noGrp="1"/>
          </p:cNvSpPr>
          <p:nvPr>
            <p:ph type="body" idx="1"/>
          </p:nvPr>
        </p:nvSpPr>
        <p:spPr/>
        <p:txBody>
          <a:bodyPr/>
          <a:lstStyle/>
          <a:p>
            <a:r>
              <a:rPr lang="en-US" dirty="0"/>
              <a:t>The Requester, Responsible Person and Pickup Person will be notified when their request is submitted and ready for pickup.</a:t>
            </a:r>
          </a:p>
          <a:p>
            <a:r>
              <a:rPr lang="en-US" dirty="0"/>
              <a:t>Other notifications will be sent should an event cause the request to be interrupted, such as a rejection or cancellation.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Requests cancel after 30 days if not approved.</a:t>
            </a:r>
          </a:p>
          <a:p>
            <a:r>
              <a:rPr lang="en-US" dirty="0"/>
              <a:t>Approvers receive emails when their action is needed, in addition to 2 reminder emails at 3 and 7 days.</a:t>
            </a:r>
          </a:p>
          <a:p>
            <a:r>
              <a:rPr lang="en-US" dirty="0"/>
              <a:t>The Requester, Responsible Person and Pickup Person will receive 7-day and 14-day reminders when their keys are ready for pickup.</a:t>
            </a:r>
          </a:p>
          <a:p>
            <a:r>
              <a:rPr lang="en-US" dirty="0"/>
              <a:t>Keys will be destroyed on the 15</a:t>
            </a:r>
            <a:r>
              <a:rPr lang="en-US" baseline="30000" dirty="0"/>
              <a:t>th</a:t>
            </a:r>
            <a:r>
              <a:rPr lang="en-US" dirty="0"/>
              <a:t> day, if not picked up. A notification will be sent for this as well.</a:t>
            </a:r>
          </a:p>
          <a:p>
            <a:r>
              <a:rPr lang="en-US" dirty="0"/>
              <a:t>If you need an extension to pick up your keys, please contact the Customer Support Center.</a:t>
            </a:r>
          </a:p>
        </p:txBody>
      </p:sp>
      <p:sp>
        <p:nvSpPr>
          <p:cNvPr id="4" name="Slide Number Placeholder 3">
            <a:extLst>
              <a:ext uri="{FF2B5EF4-FFF2-40B4-BE49-F238E27FC236}">
                <a16:creationId xmlns:a16="http://schemas.microsoft.com/office/drawing/2014/main" id="{57C047AA-D2D0-263A-7F5B-77D4CC367A87}"/>
              </a:ext>
            </a:extLst>
          </p:cNvPr>
          <p:cNvSpPr>
            <a:spLocks noGrp="1"/>
          </p:cNvSpPr>
          <p:nvPr>
            <p:ph type="sldNum" sz="quarter" idx="5"/>
          </p:nvPr>
        </p:nvSpPr>
        <p:spPr/>
        <p:txBody>
          <a:bodyPr/>
          <a:lstStyle/>
          <a:p>
            <a:fld id="{43F7596E-89FD-3D46-A74B-D12E92738C5D}" type="slidenum">
              <a:rPr lang="en-US" smtClean="0"/>
              <a:t>18</a:t>
            </a:fld>
            <a:endParaRPr lang="en-US"/>
          </a:p>
        </p:txBody>
      </p:sp>
    </p:spTree>
    <p:extLst>
      <p:ext uri="{BB962C8B-B14F-4D97-AF65-F5344CB8AC3E}">
        <p14:creationId xmlns:p14="http://schemas.microsoft.com/office/powerpoint/2010/main" val="1127407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623F3-C94F-2A96-5692-075D0E94D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BE7FD-05D0-D4F4-D706-D14FC5ADA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5A9CE-4893-C1A7-9459-9734DE8BA9C7}"/>
              </a:ext>
            </a:extLst>
          </p:cNvPr>
          <p:cNvSpPr>
            <a:spLocks noGrp="1"/>
          </p:cNvSpPr>
          <p:nvPr>
            <p:ph type="body" idx="1"/>
          </p:nvPr>
        </p:nvSpPr>
        <p:spPr/>
        <p:txBody>
          <a:bodyPr/>
          <a:lstStyle/>
          <a:p>
            <a:r>
              <a:rPr lang="en-US" dirty="0"/>
              <a:t>When you receive the notification that your keys are ready to be picked up, you can head over to the Customer Support Center location that you identified in your request. It will also be noted in the email that you receive.</a:t>
            </a:r>
          </a:p>
          <a:p>
            <a:r>
              <a:rPr lang="en-US" dirty="0"/>
              <a:t>You may receive this email after the Lock Shop complete work to rekey a space, as they can deliver your keys on site in those situations.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Requester, Responsible Person or Pickup Person can sign and receive the keys.</a:t>
            </a:r>
          </a:p>
        </p:txBody>
      </p:sp>
      <p:sp>
        <p:nvSpPr>
          <p:cNvPr id="4" name="Slide Number Placeholder 3">
            <a:extLst>
              <a:ext uri="{FF2B5EF4-FFF2-40B4-BE49-F238E27FC236}">
                <a16:creationId xmlns:a16="http://schemas.microsoft.com/office/drawing/2014/main" id="{DC9AD180-82A6-DF7D-04FE-07AE5F098D78}"/>
              </a:ext>
            </a:extLst>
          </p:cNvPr>
          <p:cNvSpPr>
            <a:spLocks noGrp="1"/>
          </p:cNvSpPr>
          <p:nvPr>
            <p:ph type="sldNum" sz="quarter" idx="5"/>
          </p:nvPr>
        </p:nvSpPr>
        <p:spPr/>
        <p:txBody>
          <a:bodyPr/>
          <a:lstStyle/>
          <a:p>
            <a:fld id="{43F7596E-89FD-3D46-A74B-D12E92738C5D}" type="slidenum">
              <a:rPr lang="en-US" smtClean="0"/>
              <a:t>19</a:t>
            </a:fld>
            <a:endParaRPr lang="en-US"/>
          </a:p>
        </p:txBody>
      </p:sp>
    </p:spTree>
    <p:extLst>
      <p:ext uri="{BB962C8B-B14F-4D97-AF65-F5344CB8AC3E}">
        <p14:creationId xmlns:p14="http://schemas.microsoft.com/office/powerpoint/2010/main" val="17461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a:t>
            </a:r>
            <a:r>
              <a:rPr lang="en-US" dirty="0"/>
              <a:t>note: Agenda items have been broken out into individual items in accordance with ADA digital accessibility best practices.</a:t>
            </a:r>
          </a:p>
          <a:p>
            <a:endParaRPr lang="en-US" dirty="0"/>
          </a:p>
        </p:txBody>
      </p:sp>
      <p:sp>
        <p:nvSpPr>
          <p:cNvPr id="4" name="Slide Number Placeholder 3"/>
          <p:cNvSpPr>
            <a:spLocks noGrp="1"/>
          </p:cNvSpPr>
          <p:nvPr>
            <p:ph type="sldNum" sz="quarter" idx="5"/>
          </p:nvPr>
        </p:nvSpPr>
        <p:spPr/>
        <p:txBody>
          <a:bodyPr/>
          <a:lstStyle/>
          <a:p>
            <a:fld id="{43F7596E-89FD-3D46-A74B-D12E92738C5D}" type="slidenum">
              <a:rPr lang="en-US" smtClean="0"/>
              <a:t>2</a:t>
            </a:fld>
            <a:endParaRPr lang="en-US"/>
          </a:p>
        </p:txBody>
      </p:sp>
    </p:spTree>
    <p:extLst>
      <p:ext uri="{BB962C8B-B14F-4D97-AF65-F5344CB8AC3E}">
        <p14:creationId xmlns:p14="http://schemas.microsoft.com/office/powerpoint/2010/main" val="4264502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3D8D0-940C-2F6F-9638-4DD9C4E5C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9515E-9E6E-397E-B113-147B25700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3A6DD-832A-02B0-27FB-0DADC304E9DD}"/>
              </a:ext>
            </a:extLst>
          </p:cNvPr>
          <p:cNvSpPr>
            <a:spLocks noGrp="1"/>
          </p:cNvSpPr>
          <p:nvPr>
            <p:ph type="body" idx="1"/>
          </p:nvPr>
        </p:nvSpPr>
        <p:spPr/>
        <p:txBody>
          <a:bodyPr/>
          <a:lstStyle/>
          <a:p>
            <a:r>
              <a:rPr lang="en-US" dirty="0"/>
              <a:t>When you receive the notification that your keys are ready to be picked up, you can head over to the Customer Support Center location that you identified in your request. It will also be noted in the email that you receive.</a:t>
            </a:r>
          </a:p>
          <a:p>
            <a:r>
              <a:rPr lang="en-US" dirty="0"/>
              <a:t>You may receive this email after the Lock Shop complete work to rekey a space, as they can deliver your keys on site in those situations.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Requester, Responsible Person or Pickup Person can sign and receive the keys.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sure to have your device available to sign for the keys at time of pickup, if signing at the Customer Support Center.</a:t>
            </a:r>
          </a:p>
          <a:p>
            <a:endParaRPr lang="en-US" dirty="0"/>
          </a:p>
        </p:txBody>
      </p:sp>
      <p:sp>
        <p:nvSpPr>
          <p:cNvPr id="4" name="Slide Number Placeholder 3">
            <a:extLst>
              <a:ext uri="{FF2B5EF4-FFF2-40B4-BE49-F238E27FC236}">
                <a16:creationId xmlns:a16="http://schemas.microsoft.com/office/drawing/2014/main" id="{AE5ACAA3-BA27-2B7A-5AF9-97794D44A374}"/>
              </a:ext>
            </a:extLst>
          </p:cNvPr>
          <p:cNvSpPr>
            <a:spLocks noGrp="1"/>
          </p:cNvSpPr>
          <p:nvPr>
            <p:ph type="sldNum" sz="quarter" idx="5"/>
          </p:nvPr>
        </p:nvSpPr>
        <p:spPr/>
        <p:txBody>
          <a:bodyPr/>
          <a:lstStyle/>
          <a:p>
            <a:fld id="{43F7596E-89FD-3D46-A74B-D12E92738C5D}" type="slidenum">
              <a:rPr lang="en-US" smtClean="0"/>
              <a:t>20</a:t>
            </a:fld>
            <a:endParaRPr lang="en-US"/>
          </a:p>
        </p:txBody>
      </p:sp>
    </p:spTree>
    <p:extLst>
      <p:ext uri="{BB962C8B-B14F-4D97-AF65-F5344CB8AC3E}">
        <p14:creationId xmlns:p14="http://schemas.microsoft.com/office/powerpoint/2010/main" val="74732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 to request physical keys can be found in the Customer Portal.</a:t>
            </a:r>
          </a:p>
          <a:p>
            <a:r>
              <a:rPr lang="en-US" dirty="0"/>
              <a:t>The Customer Portal can be accessed from fm.virginia.edu or directly from customerportal.fm.virginia.edu.</a:t>
            </a:r>
          </a:p>
          <a:p>
            <a:r>
              <a:rPr lang="en-US" dirty="0"/>
              <a:t>Once on the Customer Portal, which requires NetBadge authentication, click the Keys/Access tile.</a:t>
            </a:r>
          </a:p>
          <a:p>
            <a:r>
              <a:rPr lang="en-US" dirty="0"/>
              <a:t>The Access to Space tile takes the user to the key request form.</a:t>
            </a:r>
          </a:p>
          <a:p>
            <a:r>
              <a:rPr lang="en-US" dirty="0"/>
              <a:t>The Review Requests tile takes the user to a dashboard where they can view requests they have submitted and/or have an action pending.</a:t>
            </a:r>
          </a:p>
          <a:p>
            <a:r>
              <a:rPr lang="en-US" dirty="0"/>
              <a:t>In addition to the request form for physical keys, the Keys/Access page offers information about Lock-Outs and Lost Keys for students and staff.</a:t>
            </a:r>
          </a:p>
          <a:p>
            <a:r>
              <a:rPr lang="en-US" dirty="0"/>
              <a:t>Students housed by UVA, that are not an employee of UVA, in need of physical keys should contact Housing and Residential Life using the information and links on the Residential Lock-Out/Lost Key tile instead of using the key request form.</a:t>
            </a:r>
          </a:p>
          <a:p>
            <a:r>
              <a:rPr lang="en-US" dirty="0"/>
              <a:t>All employees of UVA, with a computing ID, who use or need physical keys to access areas of the university to fulfill their job duties must use the key request form.</a:t>
            </a:r>
          </a:p>
          <a:p>
            <a:r>
              <a:rPr lang="en-US" dirty="0"/>
              <a:t>Employees that do not have a computing ID who use or need physical keys must have an employee with a computing ID submit a key request on their behalf, known as a sponsor. The sponsor must remain responsible for the keys given to an employee without a computing ID.</a:t>
            </a:r>
          </a:p>
        </p:txBody>
      </p:sp>
      <p:sp>
        <p:nvSpPr>
          <p:cNvPr id="4" name="Slide Number Placeholder 3"/>
          <p:cNvSpPr>
            <a:spLocks noGrp="1"/>
          </p:cNvSpPr>
          <p:nvPr>
            <p:ph type="sldNum" sz="quarter" idx="5"/>
          </p:nvPr>
        </p:nvSpPr>
        <p:spPr/>
        <p:txBody>
          <a:bodyPr/>
          <a:lstStyle/>
          <a:p>
            <a:fld id="{43F7596E-89FD-3D46-A74B-D12E92738C5D}" type="slidenum">
              <a:rPr lang="en-US" smtClean="0"/>
              <a:t>3</a:t>
            </a:fld>
            <a:endParaRPr lang="en-US"/>
          </a:p>
        </p:txBody>
      </p:sp>
    </p:spTree>
    <p:extLst>
      <p:ext uri="{BB962C8B-B14F-4D97-AF65-F5344CB8AC3E}">
        <p14:creationId xmlns:p14="http://schemas.microsoft.com/office/powerpoint/2010/main" val="59005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C7D20-7A92-856D-784F-D15DA71BD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C321C-9AF9-EDBD-99F2-04A594532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7B906-4761-EDAC-0A88-76ACDB4BE74D}"/>
              </a:ext>
            </a:extLst>
          </p:cNvPr>
          <p:cNvSpPr>
            <a:spLocks noGrp="1"/>
          </p:cNvSpPr>
          <p:nvPr>
            <p:ph type="body" idx="1"/>
          </p:nvPr>
        </p:nvSpPr>
        <p:spPr/>
        <p:txBody>
          <a:bodyPr/>
          <a:lstStyle/>
          <a:p>
            <a:r>
              <a:rPr lang="en-US" dirty="0"/>
              <a:t>The first step in creating a key request is defining the type of request that you are going to make.</a:t>
            </a:r>
          </a:p>
          <a:p>
            <a:r>
              <a:rPr lang="en-US" dirty="0"/>
              <a:t>To help you decide, think of why you are making the request.</a:t>
            </a:r>
          </a:p>
          <a:p>
            <a:r>
              <a:rPr lang="en-US" dirty="0"/>
              <a:t>Is it to get a key for a new employee or space? Choose “New”.</a:t>
            </a:r>
          </a:p>
          <a:p>
            <a:r>
              <a:rPr lang="en-US" dirty="0"/>
              <a:t>Maybe you need a new key, but only for a few months. Choose “Temporary”.</a:t>
            </a:r>
          </a:p>
          <a:p>
            <a:r>
              <a:rPr lang="en-US" dirty="0"/>
              <a:t>Do you need to give a key that you have to someone else? Choose “Transfer”.</a:t>
            </a:r>
          </a:p>
          <a:p>
            <a:r>
              <a:rPr lang="en-US" dirty="0"/>
              <a:t>Are you responsible for requesting doors to be rekeyed? Choose “Rekey”.</a:t>
            </a:r>
          </a:p>
          <a:p>
            <a:r>
              <a:rPr lang="en-US" dirty="0"/>
              <a:t>Maybe you have a damaged key, or someone has lost or had a key stolen. Choose “Replacement”.</a:t>
            </a:r>
          </a:p>
          <a:p>
            <a:r>
              <a:rPr lang="en-US" dirty="0"/>
              <a:t>A rekey could also be triggered by a lost or stolen key depending on what the key was for. In this case you would choose “Rekey” and include the keys needed in that request.</a:t>
            </a:r>
          </a:p>
          <a:p>
            <a:endParaRPr lang="en-US" dirty="0"/>
          </a:p>
          <a:p>
            <a:endParaRPr lang="en-US" dirty="0"/>
          </a:p>
        </p:txBody>
      </p:sp>
      <p:sp>
        <p:nvSpPr>
          <p:cNvPr id="4" name="Slide Number Placeholder 3">
            <a:extLst>
              <a:ext uri="{FF2B5EF4-FFF2-40B4-BE49-F238E27FC236}">
                <a16:creationId xmlns:a16="http://schemas.microsoft.com/office/drawing/2014/main" id="{5E835A58-C72B-8858-5389-DDB07FA0FE61}"/>
              </a:ext>
            </a:extLst>
          </p:cNvPr>
          <p:cNvSpPr>
            <a:spLocks noGrp="1"/>
          </p:cNvSpPr>
          <p:nvPr>
            <p:ph type="sldNum" sz="quarter" idx="5"/>
          </p:nvPr>
        </p:nvSpPr>
        <p:spPr/>
        <p:txBody>
          <a:bodyPr/>
          <a:lstStyle/>
          <a:p>
            <a:fld id="{43F7596E-89FD-3D46-A74B-D12E92738C5D}" type="slidenum">
              <a:rPr lang="en-US" smtClean="0"/>
              <a:t>4</a:t>
            </a:fld>
            <a:endParaRPr lang="en-US"/>
          </a:p>
        </p:txBody>
      </p:sp>
    </p:spTree>
    <p:extLst>
      <p:ext uri="{BB962C8B-B14F-4D97-AF65-F5344CB8AC3E}">
        <p14:creationId xmlns:p14="http://schemas.microsoft.com/office/powerpoint/2010/main" val="24547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52626-8A1B-EEEE-8932-0E39153AB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CD691-D5CD-029B-986D-E563E21EA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AACD6-A2E3-69E9-ED1D-645D67D50952}"/>
              </a:ext>
            </a:extLst>
          </p:cNvPr>
          <p:cNvSpPr>
            <a:spLocks noGrp="1"/>
          </p:cNvSpPr>
          <p:nvPr>
            <p:ph type="body" idx="1"/>
          </p:nvPr>
        </p:nvSpPr>
        <p:spPr/>
        <p:txBody>
          <a:bodyPr/>
          <a:lstStyle/>
          <a:p>
            <a:r>
              <a:rPr lang="en-US" dirty="0"/>
              <a:t>Once you have chosen a request type, you can identify who will be involved in the key request.</a:t>
            </a:r>
          </a:p>
          <a:p>
            <a:r>
              <a:rPr lang="en-US" dirty="0"/>
              <a:t>The “Requester” is the person submitting the request and will be auto-populated as the user authenticated on the Customer Portal.</a:t>
            </a:r>
          </a:p>
          <a:p>
            <a:r>
              <a:rPr lang="en-US" dirty="0"/>
              <a:t>If you are creating a key request for someone that will be responsible for the keys, check the box and enter the computing ID of the responsible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need someone other than the requester or responsible person to pick up the keys, check the box and enter the computing ID of the pickup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these users must have computing IDs as keys must be received by a university employee.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key(s) can then be given to others for use, under the supervision of the responsible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Keys can be transferred to non-UVA employees using the “Transfer” request type; however, a UVA employee must still be designated as a responsible person.</a:t>
            </a:r>
          </a:p>
        </p:txBody>
      </p:sp>
      <p:sp>
        <p:nvSpPr>
          <p:cNvPr id="4" name="Slide Number Placeholder 3">
            <a:extLst>
              <a:ext uri="{FF2B5EF4-FFF2-40B4-BE49-F238E27FC236}">
                <a16:creationId xmlns:a16="http://schemas.microsoft.com/office/drawing/2014/main" id="{45952D16-236C-FEA6-1486-55B55E93DD6B}"/>
              </a:ext>
            </a:extLst>
          </p:cNvPr>
          <p:cNvSpPr>
            <a:spLocks noGrp="1"/>
          </p:cNvSpPr>
          <p:nvPr>
            <p:ph type="sldNum" sz="quarter" idx="5"/>
          </p:nvPr>
        </p:nvSpPr>
        <p:spPr/>
        <p:txBody>
          <a:bodyPr/>
          <a:lstStyle/>
          <a:p>
            <a:fld id="{43F7596E-89FD-3D46-A74B-D12E92738C5D}" type="slidenum">
              <a:rPr lang="en-US" smtClean="0"/>
              <a:t>5</a:t>
            </a:fld>
            <a:endParaRPr lang="en-US"/>
          </a:p>
        </p:txBody>
      </p:sp>
    </p:spTree>
    <p:extLst>
      <p:ext uri="{BB962C8B-B14F-4D97-AF65-F5344CB8AC3E}">
        <p14:creationId xmlns:p14="http://schemas.microsoft.com/office/powerpoint/2010/main" val="147507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13C61-39B0-29EB-EB17-5FEB85D4AB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A9A25-30FE-4DD2-BF32-8D62546F6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CE9027-7277-0DCD-51B8-98200DBC2A07}"/>
              </a:ext>
            </a:extLst>
          </p:cNvPr>
          <p:cNvSpPr>
            <a:spLocks noGrp="1"/>
          </p:cNvSpPr>
          <p:nvPr>
            <p:ph type="body" idx="1"/>
          </p:nvPr>
        </p:nvSpPr>
        <p:spPr/>
        <p:txBody>
          <a:bodyPr/>
          <a:lstStyle/>
          <a:p>
            <a:r>
              <a:rPr lang="en-US" dirty="0"/>
              <a:t>Once you have chosen a request type, you can identify who will be involved in the key request.</a:t>
            </a:r>
          </a:p>
          <a:p>
            <a:r>
              <a:rPr lang="en-US" dirty="0"/>
              <a:t>The “Requester” is the person submitting the request and will be auto-populated as the user authenticated on the Customer Portal.</a:t>
            </a:r>
          </a:p>
          <a:p>
            <a:r>
              <a:rPr lang="en-US" dirty="0"/>
              <a:t>If you are creating a key request for someone that will be responsible for the keys, check the box and enter the computing ID of the responsible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need someone other than the requester or responsible person to pick up the keys, check the box and enter the computing ID of the pickup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these users must have computing IDs as keys must be received by a university employee.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key(s) can then be given to others for use, under the supervision of the responsible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Keys can be transferred to non-UVA employees using the “Transfer” request type; however, a UVA employee must still be designated as a responsible person.</a:t>
            </a:r>
          </a:p>
        </p:txBody>
      </p:sp>
      <p:sp>
        <p:nvSpPr>
          <p:cNvPr id="4" name="Slide Number Placeholder 3">
            <a:extLst>
              <a:ext uri="{FF2B5EF4-FFF2-40B4-BE49-F238E27FC236}">
                <a16:creationId xmlns:a16="http://schemas.microsoft.com/office/drawing/2014/main" id="{A3D9E7A4-1631-2CAF-A10D-36931107F80B}"/>
              </a:ext>
            </a:extLst>
          </p:cNvPr>
          <p:cNvSpPr>
            <a:spLocks noGrp="1"/>
          </p:cNvSpPr>
          <p:nvPr>
            <p:ph type="sldNum" sz="quarter" idx="5"/>
          </p:nvPr>
        </p:nvSpPr>
        <p:spPr/>
        <p:txBody>
          <a:bodyPr/>
          <a:lstStyle/>
          <a:p>
            <a:fld id="{43F7596E-89FD-3D46-A74B-D12E92738C5D}" type="slidenum">
              <a:rPr lang="en-US" smtClean="0"/>
              <a:t>6</a:t>
            </a:fld>
            <a:endParaRPr lang="en-US"/>
          </a:p>
        </p:txBody>
      </p:sp>
    </p:spTree>
    <p:extLst>
      <p:ext uri="{BB962C8B-B14F-4D97-AF65-F5344CB8AC3E}">
        <p14:creationId xmlns:p14="http://schemas.microsoft.com/office/powerpoint/2010/main" val="243484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438E7-9BE6-EE3B-4B94-E56E80161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AF055-5AD9-99EB-2361-2797DAE55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8E61D-B84A-9677-A074-F0B880682351}"/>
              </a:ext>
            </a:extLst>
          </p:cNvPr>
          <p:cNvSpPr>
            <a:spLocks noGrp="1"/>
          </p:cNvSpPr>
          <p:nvPr>
            <p:ph type="body" idx="1"/>
          </p:nvPr>
        </p:nvSpPr>
        <p:spPr/>
        <p:txBody>
          <a:bodyPr/>
          <a:lstStyle/>
          <a:p>
            <a:r>
              <a:rPr lang="en-US" dirty="0"/>
              <a:t>Once you have chosen a request type, you can identify who will be involved in the key request.</a:t>
            </a:r>
          </a:p>
          <a:p>
            <a:r>
              <a:rPr lang="en-US" dirty="0"/>
              <a:t>The “Requester” is the person submitting the request and will be auto-populated as the user authenticated on the Customer Portal.</a:t>
            </a:r>
          </a:p>
          <a:p>
            <a:r>
              <a:rPr lang="en-US" dirty="0"/>
              <a:t>If you are creating a key request for someone that will be responsible for the keys, check the box and enter the computing ID of the responsible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need someone other than the requester or responsible person to pick up the keys, check the box and enter the computing ID of the pickup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these users must have computing IDs as keys must be received by a university employee.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key(s) can then be given to others for use, under the supervision of the responsible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Keys can be transferred to non-UVA employees using the “Transfer” request type; however, a UVA employee must still be designated as a responsible person.</a:t>
            </a:r>
          </a:p>
        </p:txBody>
      </p:sp>
      <p:sp>
        <p:nvSpPr>
          <p:cNvPr id="4" name="Slide Number Placeholder 3">
            <a:extLst>
              <a:ext uri="{FF2B5EF4-FFF2-40B4-BE49-F238E27FC236}">
                <a16:creationId xmlns:a16="http://schemas.microsoft.com/office/drawing/2014/main" id="{A5E9AB86-5E25-43F2-A806-26D4F0A96C6C}"/>
              </a:ext>
            </a:extLst>
          </p:cNvPr>
          <p:cNvSpPr>
            <a:spLocks noGrp="1"/>
          </p:cNvSpPr>
          <p:nvPr>
            <p:ph type="sldNum" sz="quarter" idx="5"/>
          </p:nvPr>
        </p:nvSpPr>
        <p:spPr/>
        <p:txBody>
          <a:bodyPr/>
          <a:lstStyle/>
          <a:p>
            <a:fld id="{43F7596E-89FD-3D46-A74B-D12E92738C5D}" type="slidenum">
              <a:rPr lang="en-US" smtClean="0"/>
              <a:t>7</a:t>
            </a:fld>
            <a:endParaRPr lang="en-US"/>
          </a:p>
        </p:txBody>
      </p:sp>
    </p:spTree>
    <p:extLst>
      <p:ext uri="{BB962C8B-B14F-4D97-AF65-F5344CB8AC3E}">
        <p14:creationId xmlns:p14="http://schemas.microsoft.com/office/powerpoint/2010/main" val="2410207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1B058-327E-8BAE-099C-46F2D6D79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2E4918-0C75-B0AD-0D59-F9BEA4450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FEA95-D567-7554-1322-CF1C0FB7344E}"/>
              </a:ext>
            </a:extLst>
          </p:cNvPr>
          <p:cNvSpPr>
            <a:spLocks noGrp="1"/>
          </p:cNvSpPr>
          <p:nvPr>
            <p:ph type="body" idx="1"/>
          </p:nvPr>
        </p:nvSpPr>
        <p:spPr/>
        <p:txBody>
          <a:bodyPr/>
          <a:lstStyle/>
          <a:p>
            <a:r>
              <a:rPr lang="en-US" dirty="0"/>
              <a:t>You have decided on the type of request and who is included, now you will need to provide information that will allow the Lock Shop to determine the keys that are needed.</a:t>
            </a:r>
          </a:p>
          <a:p>
            <a:r>
              <a:rPr lang="en-US" dirty="0"/>
              <a:t>Unlike the Transfer request that just asks for the key numbers and who you are giving them to; the other request types require more information.</a:t>
            </a:r>
          </a:p>
          <a:p>
            <a:r>
              <a:rPr lang="en-US" dirty="0"/>
              <a:t>First, you will need to choose the property or building that you need keys for. Only one property can be chosen per request.</a:t>
            </a:r>
          </a:p>
          <a:p>
            <a:r>
              <a:rPr lang="en-US" dirty="0"/>
              <a:t>This is searchable by number or name.</a:t>
            </a:r>
          </a:p>
          <a:p>
            <a:r>
              <a:rPr lang="en-US" dirty="0"/>
              <a:t>Second, is this key for a door on the exterior of the building or a door within the building?</a:t>
            </a:r>
          </a:p>
          <a:p>
            <a:r>
              <a:rPr lang="en-US" dirty="0"/>
              <a:t>If you choose Interior, a room selection box will appear.</a:t>
            </a:r>
          </a:p>
          <a:p>
            <a:r>
              <a:rPr lang="en-US" dirty="0"/>
              <a:t>There are cases where a room will not appear for selection. If that occurs, enter the number, name and/or description of the room in the text box at the bottom of the page.</a:t>
            </a:r>
          </a:p>
          <a:p>
            <a:r>
              <a:rPr lang="en-US" dirty="0"/>
              <a:t>Another way to identify the key you need is to provide the number of a key.</a:t>
            </a:r>
          </a:p>
          <a:p>
            <a:r>
              <a:rPr lang="en-US" dirty="0"/>
              <a:t>The most likely scenario is that another employee tells you to order a key for a door, a key which they have. You can enter the number on the key they have and that can be referenced by the Lock Shop to make your key.</a:t>
            </a:r>
          </a:p>
          <a:p>
            <a:r>
              <a:rPr lang="en-US" dirty="0"/>
              <a:t>You must have a room selected or a key number entered, else you will have to enter details in the text box at the bottom of the page to complete your request.</a:t>
            </a:r>
          </a:p>
          <a:p>
            <a:r>
              <a:rPr lang="en-US" dirty="0"/>
              <a:t>Next is the Justification. This is required and provides context for why the key is being ordered.</a:t>
            </a:r>
          </a:p>
          <a:p>
            <a:r>
              <a:rPr lang="en-US" dirty="0"/>
              <a:t>If the reason you have is not listed, choose “Other” and type it in.</a:t>
            </a:r>
          </a:p>
          <a:p>
            <a:r>
              <a:rPr lang="en-US" dirty="0"/>
              <a:t>Lastly, the text box at the bottom of the page, that we mentioned a few times, should be used to further detail your request.</a:t>
            </a:r>
          </a:p>
          <a:p>
            <a:r>
              <a:rPr lang="en-US" dirty="0"/>
              <a:t>Additional information here could provide valuable information that could keep your request moving and reduce questions from the Lock Shop and approvers.</a:t>
            </a:r>
          </a:p>
        </p:txBody>
      </p:sp>
      <p:sp>
        <p:nvSpPr>
          <p:cNvPr id="4" name="Slide Number Placeholder 3">
            <a:extLst>
              <a:ext uri="{FF2B5EF4-FFF2-40B4-BE49-F238E27FC236}">
                <a16:creationId xmlns:a16="http://schemas.microsoft.com/office/drawing/2014/main" id="{A32C42B0-7AD8-8457-E462-0C5262C62C46}"/>
              </a:ext>
            </a:extLst>
          </p:cNvPr>
          <p:cNvSpPr>
            <a:spLocks noGrp="1"/>
          </p:cNvSpPr>
          <p:nvPr>
            <p:ph type="sldNum" sz="quarter" idx="5"/>
          </p:nvPr>
        </p:nvSpPr>
        <p:spPr/>
        <p:txBody>
          <a:bodyPr/>
          <a:lstStyle/>
          <a:p>
            <a:fld id="{43F7596E-89FD-3D46-A74B-D12E92738C5D}" type="slidenum">
              <a:rPr lang="en-US" smtClean="0"/>
              <a:t>8</a:t>
            </a:fld>
            <a:endParaRPr lang="en-US"/>
          </a:p>
        </p:txBody>
      </p:sp>
    </p:spTree>
    <p:extLst>
      <p:ext uri="{BB962C8B-B14F-4D97-AF65-F5344CB8AC3E}">
        <p14:creationId xmlns:p14="http://schemas.microsoft.com/office/powerpoint/2010/main" val="2389073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A25B6-F866-4AC5-7424-401D9C14B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02681-BCB1-3F66-5E77-A155F5B3A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16137-F143-E1AC-DB98-FD0D2CA4D139}"/>
              </a:ext>
            </a:extLst>
          </p:cNvPr>
          <p:cNvSpPr>
            <a:spLocks noGrp="1"/>
          </p:cNvSpPr>
          <p:nvPr>
            <p:ph type="body" idx="1"/>
          </p:nvPr>
        </p:nvSpPr>
        <p:spPr/>
        <p:txBody>
          <a:bodyPr/>
          <a:lstStyle/>
          <a:p>
            <a:r>
              <a:rPr lang="en-US" dirty="0"/>
              <a:t>You have decided on the type of request and who is included, now you will need to provide information that will allow the Lock Shop to determine the keys that are needed.</a:t>
            </a:r>
          </a:p>
          <a:p>
            <a:r>
              <a:rPr lang="en-US" dirty="0"/>
              <a:t>Unlike the Transfer request that just asks for the key numbers and who you are giving them to; the other request types require more information.</a:t>
            </a:r>
          </a:p>
          <a:p>
            <a:r>
              <a:rPr lang="en-US" dirty="0"/>
              <a:t>First, you will need to choose the property or building that you need keys for. Only one property can be chosen per request.</a:t>
            </a:r>
          </a:p>
          <a:p>
            <a:r>
              <a:rPr lang="en-US" dirty="0"/>
              <a:t>This is searchable by number or name.</a:t>
            </a:r>
          </a:p>
          <a:p>
            <a:r>
              <a:rPr lang="en-US" dirty="0"/>
              <a:t>Second, is this key for a door on the exterior of the building or a door within the building?</a:t>
            </a:r>
          </a:p>
          <a:p>
            <a:r>
              <a:rPr lang="en-US" dirty="0"/>
              <a:t>If you choose Interior, a room selection box will appear.</a:t>
            </a:r>
          </a:p>
          <a:p>
            <a:r>
              <a:rPr lang="en-US" dirty="0"/>
              <a:t>There are cases where a room will not appear for selection. If that occurs, enter the number, name and/or description of the room in the text box at the bottom of the page.</a:t>
            </a:r>
          </a:p>
          <a:p>
            <a:r>
              <a:rPr lang="en-US" dirty="0"/>
              <a:t>Another way to identify the key you need is to provide the number of a key.</a:t>
            </a:r>
          </a:p>
          <a:p>
            <a:r>
              <a:rPr lang="en-US" dirty="0"/>
              <a:t>The most likely scenario is that another employee tells you to order a key for a door, a key which they have. You can enter the number on the key they have and that can be referenced by the Lock Shop to make your key.</a:t>
            </a:r>
          </a:p>
          <a:p>
            <a:r>
              <a:rPr lang="en-US" dirty="0"/>
              <a:t>You must have a room selected or a key number entered, else you will have to enter details in the text box at the bottom of the page to complete your request.</a:t>
            </a:r>
          </a:p>
          <a:p>
            <a:r>
              <a:rPr lang="en-US" dirty="0"/>
              <a:t>Next is the Justification. This is required and provides context for why the key is being ordered.</a:t>
            </a:r>
          </a:p>
          <a:p>
            <a:r>
              <a:rPr lang="en-US" dirty="0"/>
              <a:t>If the reason you have is not listed, choose “Other” and type it in.</a:t>
            </a:r>
          </a:p>
          <a:p>
            <a:r>
              <a:rPr lang="en-US" dirty="0"/>
              <a:t>Lastly, the text box at the bottom of the page, that we mentioned a few times, should be used to further detail your request.</a:t>
            </a:r>
          </a:p>
          <a:p>
            <a:r>
              <a:rPr lang="en-US" dirty="0"/>
              <a:t>Additional information here could provide valuable information that could keep your request moving and reduce questions from the Lock Shop and approvers.</a:t>
            </a:r>
          </a:p>
        </p:txBody>
      </p:sp>
      <p:sp>
        <p:nvSpPr>
          <p:cNvPr id="4" name="Slide Number Placeholder 3">
            <a:extLst>
              <a:ext uri="{FF2B5EF4-FFF2-40B4-BE49-F238E27FC236}">
                <a16:creationId xmlns:a16="http://schemas.microsoft.com/office/drawing/2014/main" id="{597D262E-4F05-95DB-36A8-85B923D5ECFA}"/>
              </a:ext>
            </a:extLst>
          </p:cNvPr>
          <p:cNvSpPr>
            <a:spLocks noGrp="1"/>
          </p:cNvSpPr>
          <p:nvPr>
            <p:ph type="sldNum" sz="quarter" idx="5"/>
          </p:nvPr>
        </p:nvSpPr>
        <p:spPr/>
        <p:txBody>
          <a:bodyPr/>
          <a:lstStyle/>
          <a:p>
            <a:fld id="{43F7596E-89FD-3D46-A74B-D12E92738C5D}" type="slidenum">
              <a:rPr lang="en-US" smtClean="0"/>
              <a:t>9</a:t>
            </a:fld>
            <a:endParaRPr lang="en-US"/>
          </a:p>
        </p:txBody>
      </p:sp>
    </p:spTree>
    <p:extLst>
      <p:ext uri="{BB962C8B-B14F-4D97-AF65-F5344CB8AC3E}">
        <p14:creationId xmlns:p14="http://schemas.microsoft.com/office/powerpoint/2010/main" val="488941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51C4C85-E6B0-BF24-9428-4C087949F494}"/>
              </a:ext>
            </a:extLst>
          </p:cNvPr>
          <p:cNvSpPr>
            <a:spLocks noGrp="1"/>
          </p:cNvSpPr>
          <p:nvPr>
            <p:ph type="ctrTitle"/>
          </p:nvPr>
        </p:nvSpPr>
        <p:spPr>
          <a:xfrm>
            <a:off x="850402" y="4062064"/>
            <a:ext cx="10519440" cy="937318"/>
          </a:xfrm>
        </p:spPr>
        <p:txBody>
          <a:bodyPr lIns="0" tIns="0" rIns="0" bIns="0" anchor="t" anchorCtr="0">
            <a:noAutofit/>
          </a:bodyPr>
          <a:lstStyle>
            <a:lvl1pPr algn="l">
              <a:lnSpc>
                <a:spcPct val="80000"/>
              </a:lnSpc>
              <a:defRPr sz="4400" b="1" i="1" spc="300" baseline="0">
                <a:solidFill>
                  <a:schemeClr val="tx1"/>
                </a:solidFill>
                <a:latin typeface="Adobe Caslon Pro Bold" panose="0205050205050A020403" pitchFamily="18" charset="0"/>
              </a:defRPr>
            </a:lvl1pPr>
          </a:lstStyle>
          <a:p>
            <a:r>
              <a:rPr lang="en-US" dirty="0"/>
              <a:t>Click to edit Master title style</a:t>
            </a:r>
          </a:p>
        </p:txBody>
      </p:sp>
      <p:sp>
        <p:nvSpPr>
          <p:cNvPr id="13" name="Subtitle 2">
            <a:extLst>
              <a:ext uri="{FF2B5EF4-FFF2-40B4-BE49-F238E27FC236}">
                <a16:creationId xmlns:a16="http://schemas.microsoft.com/office/drawing/2014/main" id="{DB2D0647-3793-CEA6-A0C1-E416DEAA6BE7}"/>
              </a:ext>
            </a:extLst>
          </p:cNvPr>
          <p:cNvSpPr>
            <a:spLocks noGrp="1"/>
          </p:cNvSpPr>
          <p:nvPr>
            <p:ph type="subTitle" idx="1" hasCustomPrompt="1"/>
          </p:nvPr>
        </p:nvSpPr>
        <p:spPr>
          <a:xfrm>
            <a:off x="890861" y="5656667"/>
            <a:ext cx="7593921" cy="315686"/>
          </a:xfrm>
        </p:spPr>
        <p:txBody>
          <a:bodyPr wrap="none" lIns="0" tIns="0" rIns="0" bIns="0">
            <a:noAutofit/>
          </a:bodyPr>
          <a:lstStyle>
            <a:lvl1pPr marL="0" indent="0" algn="l">
              <a:lnSpc>
                <a:spcPct val="100000"/>
              </a:lnSpc>
              <a:spcBef>
                <a:spcPts val="0"/>
              </a:spcBef>
              <a:buNone/>
              <a:defRPr sz="1900" b="0" i="0" cap="all" spc="300" baseline="0">
                <a:solidFill>
                  <a:schemeClr val="tx1"/>
                </a:solidFill>
                <a:latin typeface="ITC Franklin Gothic Std Bk Cp" panose="020B05080305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Date">
            <a:extLst>
              <a:ext uri="{FF2B5EF4-FFF2-40B4-BE49-F238E27FC236}">
                <a16:creationId xmlns:a16="http://schemas.microsoft.com/office/drawing/2014/main" id="{E1BD642D-153E-2AB9-4B48-9ABD0E95C70B}"/>
              </a:ext>
            </a:extLst>
          </p:cNvPr>
          <p:cNvSpPr>
            <a:spLocks noGrp="1"/>
          </p:cNvSpPr>
          <p:nvPr>
            <p:ph type="body" sz="quarter" idx="12" hasCustomPrompt="1"/>
          </p:nvPr>
        </p:nvSpPr>
        <p:spPr>
          <a:xfrm>
            <a:off x="5283844" y="5658663"/>
            <a:ext cx="2830462" cy="320040"/>
          </a:xfrm>
        </p:spPr>
        <p:txBody>
          <a:bodyPr wrap="none">
            <a:noAutofit/>
          </a:bodyPr>
          <a:lstStyle>
            <a:lvl1pPr marL="0" indent="0">
              <a:lnSpc>
                <a:spcPct val="100000"/>
              </a:lnSpc>
              <a:spcBef>
                <a:spcPts val="0"/>
              </a:spcBef>
              <a:buNone/>
              <a:defRPr sz="1900" b="0" i="0" cap="all" spc="300" baseline="0">
                <a:solidFill>
                  <a:schemeClr val="accent3"/>
                </a:solidFill>
                <a:latin typeface="ITC Franklin Gothic Std Bk Cp" panose="020B0508030503020204" pitchFamily="34" charset="0"/>
              </a:defRPr>
            </a:lvl1pPr>
            <a:lvl2pPr marL="457200" indent="0">
              <a:buNone/>
              <a:defRPr b="0" i="0">
                <a:latin typeface="ITC Franklin Gothic Std Bk Cp" panose="020B0508030503020204" pitchFamily="34" charset="0"/>
              </a:defRPr>
            </a:lvl2pPr>
            <a:lvl3pPr marL="914400" indent="0">
              <a:buNone/>
              <a:defRPr b="0" i="0">
                <a:latin typeface="ITC Franklin Gothic Std Bk Cp" panose="020B0508030503020204" pitchFamily="34" charset="0"/>
              </a:defRPr>
            </a:lvl3pPr>
            <a:lvl4pPr marL="1371600" indent="0">
              <a:buNone/>
              <a:defRPr b="0" i="0">
                <a:latin typeface="ITC Franklin Gothic Std Bk Cp" panose="020B0508030503020204" pitchFamily="34" charset="0"/>
              </a:defRPr>
            </a:lvl4pPr>
            <a:lvl5pPr marL="1828800" indent="0">
              <a:buNone/>
              <a:defRPr b="0" i="0">
                <a:latin typeface="ITC Franklin Gothic Std Bk Cp" panose="020B0508030503020204" pitchFamily="34" charset="0"/>
              </a:defRPr>
            </a:lvl5pPr>
          </a:lstStyle>
          <a:p>
            <a:pPr lvl="0"/>
            <a:r>
              <a:rPr lang="en-US" dirty="0"/>
              <a:t>• DATE</a:t>
            </a:r>
          </a:p>
        </p:txBody>
      </p:sp>
      <p:pic>
        <p:nvPicPr>
          <p:cNvPr id="14" name="Picture 13">
            <a:extLst>
              <a:ext uri="{FF2B5EF4-FFF2-40B4-BE49-F238E27FC236}">
                <a16:creationId xmlns:a16="http://schemas.microsoft.com/office/drawing/2014/main" id="{2292FE07-AF5D-9F28-4376-D68652F9D0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5401" y="6000761"/>
            <a:ext cx="794441" cy="236754"/>
          </a:xfrm>
          <a:prstGeom prst="rect">
            <a:avLst/>
          </a:prstGeom>
        </p:spPr>
      </p:pic>
    </p:spTree>
    <p:extLst>
      <p:ext uri="{BB962C8B-B14F-4D97-AF65-F5344CB8AC3E}">
        <p14:creationId xmlns:p14="http://schemas.microsoft.com/office/powerpoint/2010/main" val="2579637020"/>
      </p:ext>
    </p:extLst>
  </p:cSld>
  <p:clrMapOvr>
    <a:masterClrMapping/>
  </p:clrMapOvr>
  <p:extLst>
    <p:ext uri="{DCECCB84-F9BA-43D5-87BE-67443E8EF086}">
      <p15:sldGuideLst xmlns:p15="http://schemas.microsoft.com/office/powerpoint/2012/main">
        <p15:guide id="1" orient="horz" pos="2496" userDrawn="1">
          <p15:clr>
            <a:srgbClr val="FBAE40"/>
          </p15:clr>
        </p15:guide>
        <p15:guide id="2" pos="3840" userDrawn="1">
          <p15:clr>
            <a:srgbClr val="FBAE40"/>
          </p15:clr>
        </p15:guide>
        <p15:guide id="3" orient="horz" pos="3576" userDrawn="1">
          <p15:clr>
            <a:srgbClr val="FBAE40"/>
          </p15:clr>
        </p15:guide>
        <p15:guide id="4" orient="horz" pos="37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7ADEDDC8-4A8A-3409-3F2F-F348D359454F}"/>
              </a:ext>
            </a:extLst>
          </p:cNvPr>
          <p:cNvSpPr>
            <a:spLocks noGrp="1"/>
          </p:cNvSpPr>
          <p:nvPr>
            <p:ph type="ctrTitle" hasCustomPrompt="1"/>
          </p:nvPr>
        </p:nvSpPr>
        <p:spPr>
          <a:xfrm>
            <a:off x="850402" y="4062064"/>
            <a:ext cx="7634380" cy="937318"/>
          </a:xfrm>
        </p:spPr>
        <p:txBody>
          <a:bodyPr lIns="0" tIns="0" rIns="0" bIns="0" anchor="t" anchorCtr="0">
            <a:noAutofit/>
          </a:bodyPr>
          <a:lstStyle>
            <a:lvl1pPr algn="l">
              <a:lnSpc>
                <a:spcPct val="80000"/>
              </a:lnSpc>
              <a:defRPr sz="4400" b="1" i="1" spc="300" baseline="0">
                <a:solidFill>
                  <a:schemeClr val="tx1"/>
                </a:solidFill>
                <a:latin typeface="Adobe Caslon Pro Bold" panose="0205050205050A020403" pitchFamily="18" charset="0"/>
              </a:defRPr>
            </a:lvl1pPr>
          </a:lstStyle>
          <a:p>
            <a:r>
              <a:rPr lang="en-US" dirty="0"/>
              <a:t>End of</a:t>
            </a:r>
            <a:br>
              <a:rPr lang="en-US" dirty="0"/>
            </a:br>
            <a:r>
              <a:rPr lang="en-US" dirty="0"/>
              <a:t>the Presentation</a:t>
            </a:r>
          </a:p>
        </p:txBody>
      </p:sp>
      <p:sp>
        <p:nvSpPr>
          <p:cNvPr id="19" name="Subtitle 2">
            <a:extLst>
              <a:ext uri="{FF2B5EF4-FFF2-40B4-BE49-F238E27FC236}">
                <a16:creationId xmlns:a16="http://schemas.microsoft.com/office/drawing/2014/main" id="{1E4B7E87-3134-812F-DB6D-30CAFFCD50F4}"/>
              </a:ext>
            </a:extLst>
          </p:cNvPr>
          <p:cNvSpPr>
            <a:spLocks noGrp="1"/>
          </p:cNvSpPr>
          <p:nvPr>
            <p:ph type="subTitle" idx="1" hasCustomPrompt="1"/>
          </p:nvPr>
        </p:nvSpPr>
        <p:spPr>
          <a:xfrm>
            <a:off x="890861" y="5656667"/>
            <a:ext cx="7593921" cy="315686"/>
          </a:xfrm>
        </p:spPr>
        <p:txBody>
          <a:bodyPr wrap="none" lIns="0" tIns="0" rIns="0" bIns="0">
            <a:noAutofit/>
          </a:bodyPr>
          <a:lstStyle>
            <a:lvl1pPr marL="0" indent="0" algn="l">
              <a:lnSpc>
                <a:spcPct val="100000"/>
              </a:lnSpc>
              <a:spcBef>
                <a:spcPts val="0"/>
              </a:spcBef>
              <a:buNone/>
              <a:defRPr sz="1900" b="0" i="0" cap="all" spc="300" baseline="0">
                <a:solidFill>
                  <a:schemeClr val="accent3"/>
                </a:solidFill>
                <a:latin typeface="ITC Franklin Gothic Std Bk Cp" panose="020B05080305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Picture Placeholder 7">
            <a:extLst>
              <a:ext uri="{FF2B5EF4-FFF2-40B4-BE49-F238E27FC236}">
                <a16:creationId xmlns:a16="http://schemas.microsoft.com/office/drawing/2014/main" id="{0F797738-3629-4835-E983-DA0D09A248E3}"/>
              </a:ext>
              <a:ext uri="{C183D7F6-B498-43B3-948B-1728B52AA6E4}">
                <adec:decorative xmlns:adec="http://schemas.microsoft.com/office/drawing/2017/decorative" val="1"/>
              </a:ext>
            </a:extLst>
          </p:cNvPr>
          <p:cNvSpPr>
            <a:spLocks noGrp="1"/>
          </p:cNvSpPr>
          <p:nvPr>
            <p:ph type="pic" sz="quarter" idx="13" hasCustomPrompt="1"/>
          </p:nvPr>
        </p:nvSpPr>
        <p:spPr>
          <a:xfrm>
            <a:off x="8886516" y="6008668"/>
            <a:ext cx="2453615" cy="236754"/>
          </a:xfrm>
        </p:spPr>
        <p:txBody>
          <a:bodyPr wrap="square" lIns="0" tIns="0" rIns="0" bIns="0" anchor="ctr" anchorCtr="0">
            <a:normAutofit/>
          </a:bodyPr>
          <a:lstStyle>
            <a:lvl1pPr marL="0" indent="0" algn="r">
              <a:spcBef>
                <a:spcPts val="0"/>
              </a:spcBef>
              <a:buNone/>
              <a:defRPr sz="1000" cap="all" baseline="0">
                <a:solidFill>
                  <a:schemeClr val="tx1"/>
                </a:solidFill>
              </a:defRPr>
            </a:lvl1pPr>
          </a:lstStyle>
          <a:p>
            <a:r>
              <a:rPr lang="en-US" dirty="0" err="1"/>
              <a:t>INSERt</a:t>
            </a:r>
            <a:r>
              <a:rPr lang="en-US" dirty="0"/>
              <a:t> MONOGRAM, ORANGE/White school/admin Logo lock-up</a:t>
            </a:r>
          </a:p>
        </p:txBody>
      </p:sp>
    </p:spTree>
    <p:extLst>
      <p:ext uri="{BB962C8B-B14F-4D97-AF65-F5344CB8AC3E}">
        <p14:creationId xmlns:p14="http://schemas.microsoft.com/office/powerpoint/2010/main" val="1841077585"/>
      </p:ext>
    </p:extLst>
  </p:cSld>
  <p:clrMapOvr>
    <a:masterClrMapping/>
  </p:clrMapOvr>
  <p:extLst>
    <p:ext uri="{DCECCB84-F9BA-43D5-87BE-67443E8EF086}">
      <p15:sldGuideLst xmlns:p15="http://schemas.microsoft.com/office/powerpoint/2012/main">
        <p15:guide id="1" orient="horz" pos="2496" userDrawn="1">
          <p15:clr>
            <a:srgbClr val="FBAE40"/>
          </p15:clr>
        </p15:guide>
        <p15:guide id="2" pos="3840" userDrawn="1">
          <p15:clr>
            <a:srgbClr val="FBAE40"/>
          </p15:clr>
        </p15:guide>
        <p15:guide id="3" orient="horz" pos="3576" userDrawn="1">
          <p15:clr>
            <a:srgbClr val="FBAE40"/>
          </p15:clr>
        </p15:guide>
        <p15:guide id="4" orient="horz" pos="37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ustomizable Log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51C4C85-E6B0-BF24-9428-4C087949F494}"/>
              </a:ext>
            </a:extLst>
          </p:cNvPr>
          <p:cNvSpPr>
            <a:spLocks noGrp="1"/>
          </p:cNvSpPr>
          <p:nvPr>
            <p:ph type="ctrTitle"/>
          </p:nvPr>
        </p:nvSpPr>
        <p:spPr>
          <a:xfrm>
            <a:off x="850402" y="4062064"/>
            <a:ext cx="10519440" cy="937318"/>
          </a:xfrm>
        </p:spPr>
        <p:txBody>
          <a:bodyPr lIns="0" tIns="0" rIns="0" bIns="0" anchor="t" anchorCtr="0">
            <a:noAutofit/>
          </a:bodyPr>
          <a:lstStyle>
            <a:lvl1pPr algn="l">
              <a:lnSpc>
                <a:spcPct val="80000"/>
              </a:lnSpc>
              <a:defRPr sz="4400" b="1" i="1" spc="300" baseline="0">
                <a:solidFill>
                  <a:schemeClr val="tx1"/>
                </a:solidFill>
                <a:latin typeface="Adobe Caslon Pro Bold" panose="0205050205050A020403" pitchFamily="18" charset="0"/>
              </a:defRPr>
            </a:lvl1pPr>
          </a:lstStyle>
          <a:p>
            <a:r>
              <a:rPr lang="en-US" dirty="0"/>
              <a:t>Click to edit Master title style</a:t>
            </a:r>
          </a:p>
        </p:txBody>
      </p:sp>
      <p:sp>
        <p:nvSpPr>
          <p:cNvPr id="13" name="Subtitle 2">
            <a:extLst>
              <a:ext uri="{FF2B5EF4-FFF2-40B4-BE49-F238E27FC236}">
                <a16:creationId xmlns:a16="http://schemas.microsoft.com/office/drawing/2014/main" id="{DB2D0647-3793-CEA6-A0C1-E416DEAA6BE7}"/>
              </a:ext>
            </a:extLst>
          </p:cNvPr>
          <p:cNvSpPr>
            <a:spLocks noGrp="1"/>
          </p:cNvSpPr>
          <p:nvPr>
            <p:ph type="subTitle" idx="1" hasCustomPrompt="1"/>
          </p:nvPr>
        </p:nvSpPr>
        <p:spPr>
          <a:xfrm>
            <a:off x="890861" y="5656667"/>
            <a:ext cx="7593921" cy="315686"/>
          </a:xfrm>
        </p:spPr>
        <p:txBody>
          <a:bodyPr wrap="none" lIns="0" tIns="0" rIns="0" bIns="0">
            <a:noAutofit/>
          </a:bodyPr>
          <a:lstStyle>
            <a:lvl1pPr marL="0" indent="0" algn="l">
              <a:lnSpc>
                <a:spcPct val="100000"/>
              </a:lnSpc>
              <a:spcBef>
                <a:spcPts val="0"/>
              </a:spcBef>
              <a:buNone/>
              <a:defRPr sz="1900" b="0" i="0" cap="all" spc="300" baseline="0">
                <a:solidFill>
                  <a:schemeClr val="tx1"/>
                </a:solidFill>
                <a:latin typeface="ITC Franklin Gothic Std Bk Cp" panose="020B05080305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Date">
            <a:extLst>
              <a:ext uri="{FF2B5EF4-FFF2-40B4-BE49-F238E27FC236}">
                <a16:creationId xmlns:a16="http://schemas.microsoft.com/office/drawing/2014/main" id="{E1BD642D-153E-2AB9-4B48-9ABD0E95C70B}"/>
              </a:ext>
            </a:extLst>
          </p:cNvPr>
          <p:cNvSpPr>
            <a:spLocks noGrp="1"/>
          </p:cNvSpPr>
          <p:nvPr>
            <p:ph type="body" sz="quarter" idx="12" hasCustomPrompt="1"/>
          </p:nvPr>
        </p:nvSpPr>
        <p:spPr>
          <a:xfrm>
            <a:off x="5283842" y="5658663"/>
            <a:ext cx="2830462" cy="320040"/>
          </a:xfrm>
        </p:spPr>
        <p:txBody>
          <a:bodyPr wrap="none">
            <a:noAutofit/>
          </a:bodyPr>
          <a:lstStyle>
            <a:lvl1pPr marL="0" indent="0">
              <a:lnSpc>
                <a:spcPct val="100000"/>
              </a:lnSpc>
              <a:spcBef>
                <a:spcPts val="0"/>
              </a:spcBef>
              <a:buNone/>
              <a:defRPr sz="1900" b="0" i="0" cap="all" spc="300" baseline="0">
                <a:solidFill>
                  <a:schemeClr val="accent3"/>
                </a:solidFill>
                <a:latin typeface="ITC Franklin Gothic Std Bk Cp" panose="020B0508030503020204" pitchFamily="34" charset="0"/>
              </a:defRPr>
            </a:lvl1pPr>
            <a:lvl2pPr marL="457200" indent="0">
              <a:buNone/>
              <a:defRPr b="0" i="0">
                <a:latin typeface="ITC Franklin Gothic Std Bk Cp" panose="020B0508030503020204" pitchFamily="34" charset="0"/>
              </a:defRPr>
            </a:lvl2pPr>
            <a:lvl3pPr marL="914400" indent="0">
              <a:buNone/>
              <a:defRPr b="0" i="0">
                <a:latin typeface="ITC Franklin Gothic Std Bk Cp" panose="020B0508030503020204" pitchFamily="34" charset="0"/>
              </a:defRPr>
            </a:lvl3pPr>
            <a:lvl4pPr marL="1371600" indent="0">
              <a:buNone/>
              <a:defRPr b="0" i="0">
                <a:latin typeface="ITC Franklin Gothic Std Bk Cp" panose="020B0508030503020204" pitchFamily="34" charset="0"/>
              </a:defRPr>
            </a:lvl4pPr>
            <a:lvl5pPr marL="1828800" indent="0">
              <a:buNone/>
              <a:defRPr b="0" i="0">
                <a:latin typeface="ITC Franklin Gothic Std Bk Cp" panose="020B0508030503020204" pitchFamily="34" charset="0"/>
              </a:defRPr>
            </a:lvl5pPr>
          </a:lstStyle>
          <a:p>
            <a:pPr lvl="0"/>
            <a:r>
              <a:rPr lang="en-US" dirty="0"/>
              <a:t>• DATE</a:t>
            </a:r>
          </a:p>
        </p:txBody>
      </p:sp>
      <p:sp>
        <p:nvSpPr>
          <p:cNvPr id="4" name="Picture Placeholder 7">
            <a:extLst>
              <a:ext uri="{FF2B5EF4-FFF2-40B4-BE49-F238E27FC236}">
                <a16:creationId xmlns:a16="http://schemas.microsoft.com/office/drawing/2014/main" id="{BEA65E6E-A329-059E-8A3E-07CED698F02D}"/>
              </a:ext>
              <a:ext uri="{C183D7F6-B498-43B3-948B-1728B52AA6E4}">
                <adec:decorative xmlns:adec="http://schemas.microsoft.com/office/drawing/2017/decorative" val="1"/>
              </a:ext>
            </a:extLst>
          </p:cNvPr>
          <p:cNvSpPr>
            <a:spLocks noGrp="1"/>
          </p:cNvSpPr>
          <p:nvPr>
            <p:ph type="pic" sz="quarter" idx="13" hasCustomPrompt="1"/>
          </p:nvPr>
        </p:nvSpPr>
        <p:spPr>
          <a:xfrm>
            <a:off x="8886516" y="6008668"/>
            <a:ext cx="2453615" cy="236754"/>
          </a:xfrm>
        </p:spPr>
        <p:txBody>
          <a:bodyPr wrap="square" lIns="0" tIns="0" rIns="0" bIns="0" anchor="ctr" anchorCtr="0">
            <a:normAutofit/>
          </a:bodyPr>
          <a:lstStyle>
            <a:lvl1pPr marL="0" indent="0" algn="r">
              <a:spcBef>
                <a:spcPts val="0"/>
              </a:spcBef>
              <a:buNone/>
              <a:defRPr sz="1000" cap="all" baseline="0">
                <a:solidFill>
                  <a:schemeClr val="tx1"/>
                </a:solidFill>
              </a:defRPr>
            </a:lvl1pPr>
          </a:lstStyle>
          <a:p>
            <a:r>
              <a:rPr lang="en-US" dirty="0" err="1"/>
              <a:t>INSERt</a:t>
            </a:r>
            <a:r>
              <a:rPr lang="en-US" dirty="0"/>
              <a:t> MONOGRAM, ORANGE/White school/admin Logo lock-up</a:t>
            </a:r>
          </a:p>
        </p:txBody>
      </p:sp>
    </p:spTree>
    <p:extLst>
      <p:ext uri="{BB962C8B-B14F-4D97-AF65-F5344CB8AC3E}">
        <p14:creationId xmlns:p14="http://schemas.microsoft.com/office/powerpoint/2010/main" val="3255933335"/>
      </p:ext>
    </p:extLst>
  </p:cSld>
  <p:clrMapOvr>
    <a:masterClrMapping/>
  </p:clrMapOvr>
  <p:extLst>
    <p:ext uri="{DCECCB84-F9BA-43D5-87BE-67443E8EF086}">
      <p15:sldGuideLst xmlns:p15="http://schemas.microsoft.com/office/powerpoint/2012/main">
        <p15:guide id="1" orient="horz" pos="2496" userDrawn="1">
          <p15:clr>
            <a:srgbClr val="FBAE40"/>
          </p15:clr>
        </p15:guide>
        <p15:guide id="2" pos="3840" userDrawn="1">
          <p15:clr>
            <a:srgbClr val="FBAE40"/>
          </p15:clr>
        </p15:guide>
        <p15:guide id="3" orient="horz" pos="3576" userDrawn="1">
          <p15:clr>
            <a:srgbClr val="FBAE40"/>
          </p15:clr>
        </p15:guide>
        <p15:guide id="4" orient="horz" pos="37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D218D331-7F90-8559-1D3A-F6C113497556}"/>
              </a:ext>
            </a:extLst>
          </p:cNvPr>
          <p:cNvSpPr>
            <a:spLocks noGrp="1"/>
          </p:cNvSpPr>
          <p:nvPr>
            <p:ph type="ctrTitle"/>
          </p:nvPr>
        </p:nvSpPr>
        <p:spPr>
          <a:xfrm>
            <a:off x="876300" y="2142969"/>
            <a:ext cx="2503982" cy="3228837"/>
          </a:xfrm>
        </p:spPr>
        <p:txBody>
          <a:bodyPr lIns="0" tIns="0" rIns="0" bIns="0" anchor="t" anchorCtr="0">
            <a:noAutofit/>
          </a:bodyPr>
          <a:lstStyle>
            <a:lvl1pPr algn="l">
              <a:lnSpc>
                <a:spcPct val="80000"/>
              </a:lnSpc>
              <a:defRPr sz="4200" b="1" i="1">
                <a:solidFill>
                  <a:schemeClr val="tx1"/>
                </a:solidFill>
                <a:latin typeface="Adobe Caslon Pro Bold" panose="0205050205050A020403" pitchFamily="18" charset="0"/>
              </a:defRPr>
            </a:lvl1pPr>
          </a:lstStyle>
          <a:p>
            <a:r>
              <a:rPr lang="en-US" dirty="0"/>
              <a:t>Click to edit Master title style</a:t>
            </a:r>
          </a:p>
        </p:txBody>
      </p:sp>
      <p:sp>
        <p:nvSpPr>
          <p:cNvPr id="32" name="Text Placeholder 31">
            <a:extLst>
              <a:ext uri="{FF2B5EF4-FFF2-40B4-BE49-F238E27FC236}">
                <a16:creationId xmlns:a16="http://schemas.microsoft.com/office/drawing/2014/main" id="{7FB7CF37-182A-6092-C79A-65832444C77D}"/>
              </a:ext>
            </a:extLst>
          </p:cNvPr>
          <p:cNvSpPr>
            <a:spLocks noGrp="1"/>
          </p:cNvSpPr>
          <p:nvPr>
            <p:ph type="body" sz="quarter" idx="10" hasCustomPrompt="1"/>
          </p:nvPr>
        </p:nvSpPr>
        <p:spPr>
          <a:xfrm>
            <a:off x="3694114" y="2143126"/>
            <a:ext cx="1828382" cy="275222"/>
          </a:xfrm>
        </p:spPr>
        <p:txBody>
          <a:bodyPr/>
          <a:lstStyle>
            <a:lvl1pPr marL="0" indent="0">
              <a:buNone/>
              <a:defRPr sz="1950" b="0" i="0" spc="630" baseline="0">
                <a:latin typeface="ITC Franklin Gothic Std Bk XCp" panose="020B0508030503020204" pitchFamily="34" charset="77"/>
              </a:defRPr>
            </a:lvl1pPr>
          </a:lstStyle>
          <a:p>
            <a:pPr lvl="0"/>
            <a:r>
              <a:rPr lang="en-US" dirty="0"/>
              <a:t>ITEM ONE</a:t>
            </a:r>
          </a:p>
        </p:txBody>
      </p:sp>
      <p:sp>
        <p:nvSpPr>
          <p:cNvPr id="34" name="Text Placeholder 31">
            <a:extLst>
              <a:ext uri="{FF2B5EF4-FFF2-40B4-BE49-F238E27FC236}">
                <a16:creationId xmlns:a16="http://schemas.microsoft.com/office/drawing/2014/main" id="{0040B583-51A6-58BF-B292-A368450E14FC}"/>
              </a:ext>
            </a:extLst>
          </p:cNvPr>
          <p:cNvSpPr>
            <a:spLocks noGrp="1"/>
          </p:cNvSpPr>
          <p:nvPr>
            <p:ph type="body" sz="quarter" idx="11" hasCustomPrompt="1"/>
          </p:nvPr>
        </p:nvSpPr>
        <p:spPr>
          <a:xfrm>
            <a:off x="3694114" y="3090946"/>
            <a:ext cx="1828382" cy="275222"/>
          </a:xfrm>
        </p:spPr>
        <p:txBody>
          <a:bodyPr/>
          <a:lstStyle>
            <a:lvl1pPr marL="0" indent="0">
              <a:buNone/>
              <a:defRPr sz="1950" b="0" i="0" spc="630" baseline="0">
                <a:latin typeface="ITC Franklin Gothic Std Bk XCp" panose="020B0508030503020204" pitchFamily="34" charset="77"/>
              </a:defRPr>
            </a:lvl1pPr>
          </a:lstStyle>
          <a:p>
            <a:pPr lvl="0"/>
            <a:r>
              <a:rPr lang="en-US" dirty="0"/>
              <a:t>ITEM THREE</a:t>
            </a:r>
          </a:p>
        </p:txBody>
      </p:sp>
      <p:sp>
        <p:nvSpPr>
          <p:cNvPr id="35" name="Text Placeholder 31">
            <a:extLst>
              <a:ext uri="{FF2B5EF4-FFF2-40B4-BE49-F238E27FC236}">
                <a16:creationId xmlns:a16="http://schemas.microsoft.com/office/drawing/2014/main" id="{788DC4E2-2297-AF2A-2881-62FD7C3F4254}"/>
              </a:ext>
            </a:extLst>
          </p:cNvPr>
          <p:cNvSpPr>
            <a:spLocks noGrp="1"/>
          </p:cNvSpPr>
          <p:nvPr>
            <p:ph type="body" sz="quarter" idx="12" hasCustomPrompt="1"/>
          </p:nvPr>
        </p:nvSpPr>
        <p:spPr>
          <a:xfrm>
            <a:off x="3694114" y="3564856"/>
            <a:ext cx="1828382" cy="275222"/>
          </a:xfrm>
        </p:spPr>
        <p:txBody>
          <a:bodyPr/>
          <a:lstStyle>
            <a:lvl1pPr marL="0" indent="0">
              <a:buNone/>
              <a:defRPr sz="1950" b="0" i="0" spc="630" baseline="0">
                <a:latin typeface="ITC Franklin Gothic Std Bk XCp" panose="020B0508030503020204" pitchFamily="34" charset="77"/>
              </a:defRPr>
            </a:lvl1pPr>
          </a:lstStyle>
          <a:p>
            <a:pPr lvl="0"/>
            <a:r>
              <a:rPr lang="en-US" dirty="0"/>
              <a:t>ITEM FOUR</a:t>
            </a:r>
          </a:p>
        </p:txBody>
      </p:sp>
      <p:sp>
        <p:nvSpPr>
          <p:cNvPr id="36" name="Text Placeholder 31">
            <a:extLst>
              <a:ext uri="{FF2B5EF4-FFF2-40B4-BE49-F238E27FC236}">
                <a16:creationId xmlns:a16="http://schemas.microsoft.com/office/drawing/2014/main" id="{3E66CFBD-64DA-CA34-51DA-0FE3D0917DB1}"/>
              </a:ext>
            </a:extLst>
          </p:cNvPr>
          <p:cNvSpPr>
            <a:spLocks noGrp="1"/>
          </p:cNvSpPr>
          <p:nvPr>
            <p:ph type="body" sz="quarter" idx="13" hasCustomPrompt="1"/>
          </p:nvPr>
        </p:nvSpPr>
        <p:spPr>
          <a:xfrm>
            <a:off x="3694114" y="4038766"/>
            <a:ext cx="1828382" cy="275222"/>
          </a:xfrm>
        </p:spPr>
        <p:txBody>
          <a:bodyPr/>
          <a:lstStyle>
            <a:lvl1pPr marL="0" indent="0">
              <a:buNone/>
              <a:defRPr sz="1950" b="0" i="0" spc="630" baseline="0">
                <a:latin typeface="ITC Franklin Gothic Std Bk XCp" panose="020B0508030503020204" pitchFamily="34" charset="77"/>
              </a:defRPr>
            </a:lvl1pPr>
          </a:lstStyle>
          <a:p>
            <a:pPr lvl="0"/>
            <a:r>
              <a:rPr lang="en-US" dirty="0"/>
              <a:t>ITEM FIVE</a:t>
            </a:r>
          </a:p>
        </p:txBody>
      </p:sp>
      <p:sp>
        <p:nvSpPr>
          <p:cNvPr id="37" name="Text Placeholder 31">
            <a:extLst>
              <a:ext uri="{FF2B5EF4-FFF2-40B4-BE49-F238E27FC236}">
                <a16:creationId xmlns:a16="http://schemas.microsoft.com/office/drawing/2014/main" id="{ED5B959A-901F-EF7C-4AD8-6CD3EB32ADC9}"/>
              </a:ext>
            </a:extLst>
          </p:cNvPr>
          <p:cNvSpPr>
            <a:spLocks noGrp="1"/>
          </p:cNvSpPr>
          <p:nvPr>
            <p:ph type="body" sz="quarter" idx="14" hasCustomPrompt="1"/>
          </p:nvPr>
        </p:nvSpPr>
        <p:spPr>
          <a:xfrm>
            <a:off x="3694114" y="4512676"/>
            <a:ext cx="1828382" cy="275222"/>
          </a:xfrm>
        </p:spPr>
        <p:txBody>
          <a:bodyPr/>
          <a:lstStyle>
            <a:lvl1pPr marL="0" indent="0">
              <a:buNone/>
              <a:defRPr sz="1950" b="0" i="0" spc="630" baseline="0">
                <a:latin typeface="ITC Franklin Gothic Std Bk XCp" panose="020B0508030503020204" pitchFamily="34" charset="77"/>
              </a:defRPr>
            </a:lvl1pPr>
          </a:lstStyle>
          <a:p>
            <a:pPr lvl="0"/>
            <a:r>
              <a:rPr lang="en-US" dirty="0"/>
              <a:t>ITEM SIX</a:t>
            </a:r>
          </a:p>
        </p:txBody>
      </p:sp>
      <p:sp>
        <p:nvSpPr>
          <p:cNvPr id="38" name="Text Placeholder 31">
            <a:extLst>
              <a:ext uri="{FF2B5EF4-FFF2-40B4-BE49-F238E27FC236}">
                <a16:creationId xmlns:a16="http://schemas.microsoft.com/office/drawing/2014/main" id="{47E8A131-2426-D08F-0EEF-BF708B57E058}"/>
              </a:ext>
            </a:extLst>
          </p:cNvPr>
          <p:cNvSpPr>
            <a:spLocks noGrp="1"/>
          </p:cNvSpPr>
          <p:nvPr>
            <p:ph type="body" sz="quarter" idx="15" hasCustomPrompt="1"/>
          </p:nvPr>
        </p:nvSpPr>
        <p:spPr>
          <a:xfrm>
            <a:off x="3694114" y="4986589"/>
            <a:ext cx="1828382" cy="275222"/>
          </a:xfrm>
        </p:spPr>
        <p:txBody>
          <a:bodyPr/>
          <a:lstStyle>
            <a:lvl1pPr marL="0" indent="0">
              <a:buNone/>
              <a:defRPr sz="1950" b="0" i="0" spc="630" baseline="0">
                <a:latin typeface="ITC Franklin Gothic Std Bk XCp" panose="020B0508030503020204" pitchFamily="34" charset="77"/>
              </a:defRPr>
            </a:lvl1pPr>
          </a:lstStyle>
          <a:p>
            <a:pPr lvl="0"/>
            <a:r>
              <a:rPr lang="en-US" dirty="0"/>
              <a:t>ITEM SEVEN</a:t>
            </a:r>
          </a:p>
        </p:txBody>
      </p:sp>
      <p:sp>
        <p:nvSpPr>
          <p:cNvPr id="39" name="Text Placeholder 31">
            <a:extLst>
              <a:ext uri="{FF2B5EF4-FFF2-40B4-BE49-F238E27FC236}">
                <a16:creationId xmlns:a16="http://schemas.microsoft.com/office/drawing/2014/main" id="{2B4825FA-2D11-4E7C-FD6F-E146EDD3D042}"/>
              </a:ext>
            </a:extLst>
          </p:cNvPr>
          <p:cNvSpPr>
            <a:spLocks noGrp="1"/>
          </p:cNvSpPr>
          <p:nvPr>
            <p:ph type="body" sz="quarter" idx="16" hasCustomPrompt="1"/>
          </p:nvPr>
        </p:nvSpPr>
        <p:spPr>
          <a:xfrm>
            <a:off x="3694114" y="2617036"/>
            <a:ext cx="1828382" cy="275222"/>
          </a:xfrm>
        </p:spPr>
        <p:txBody>
          <a:bodyPr/>
          <a:lstStyle>
            <a:lvl1pPr marL="0" indent="0">
              <a:buNone/>
              <a:defRPr sz="1950" b="0" i="0" spc="630" baseline="0">
                <a:latin typeface="ITC Franklin Gothic Std Bk XCp" panose="020B0508030503020204" pitchFamily="34" charset="77"/>
              </a:defRPr>
            </a:lvl1pPr>
          </a:lstStyle>
          <a:p>
            <a:pPr lvl="0"/>
            <a:r>
              <a:rPr lang="en-US" dirty="0"/>
              <a:t>ITEM TWO</a:t>
            </a:r>
          </a:p>
        </p:txBody>
      </p:sp>
    </p:spTree>
    <p:extLst>
      <p:ext uri="{BB962C8B-B14F-4D97-AF65-F5344CB8AC3E}">
        <p14:creationId xmlns:p14="http://schemas.microsoft.com/office/powerpoint/2010/main" val="2275473418"/>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416" userDrawn="1">
          <p15:clr>
            <a:srgbClr val="FBAE40"/>
          </p15:clr>
        </p15:guide>
        <p15:guide id="3" pos="2424" userDrawn="1">
          <p15:clr>
            <a:srgbClr val="FBAE40"/>
          </p15:clr>
        </p15:guide>
        <p15:guide id="4" pos="2112" userDrawn="1">
          <p15:clr>
            <a:srgbClr val="FBAE40"/>
          </p15:clr>
        </p15:guide>
        <p15:guide id="5"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0867-BC00-5568-4AAA-81697F57F261}"/>
              </a:ext>
            </a:extLst>
          </p:cNvPr>
          <p:cNvSpPr>
            <a:spLocks noGrp="1"/>
          </p:cNvSpPr>
          <p:nvPr>
            <p:ph type="ctrTitle"/>
          </p:nvPr>
        </p:nvSpPr>
        <p:spPr>
          <a:xfrm>
            <a:off x="876300" y="2142969"/>
            <a:ext cx="2503982" cy="3984876"/>
          </a:xfrm>
        </p:spPr>
        <p:txBody>
          <a:bodyPr lIns="0" tIns="0" rIns="0" bIns="0" anchor="t" anchorCtr="0">
            <a:noAutofit/>
          </a:bodyPr>
          <a:lstStyle>
            <a:lvl1pPr algn="l">
              <a:lnSpc>
                <a:spcPct val="80000"/>
              </a:lnSpc>
              <a:defRPr sz="4200" b="1" i="1">
                <a:solidFill>
                  <a:schemeClr val="tx1"/>
                </a:solidFill>
                <a:latin typeface="Adobe Caslon Pro Bold" panose="0205050205050A020403" pitchFamily="18" charset="0"/>
              </a:defRPr>
            </a:lvl1pPr>
          </a:lstStyle>
          <a:p>
            <a:r>
              <a:rPr lang="en-US" dirty="0"/>
              <a:t>Click to edit Master title style</a:t>
            </a:r>
          </a:p>
        </p:txBody>
      </p:sp>
      <p:sp>
        <p:nvSpPr>
          <p:cNvPr id="3" name="Lead-in">
            <a:extLst>
              <a:ext uri="{FF2B5EF4-FFF2-40B4-BE49-F238E27FC236}">
                <a16:creationId xmlns:a16="http://schemas.microsoft.com/office/drawing/2014/main" id="{5D976A97-871F-DFEC-529F-BDB66FB41D33}"/>
              </a:ext>
            </a:extLst>
          </p:cNvPr>
          <p:cNvSpPr>
            <a:spLocks noGrp="1"/>
          </p:cNvSpPr>
          <p:nvPr>
            <p:ph idx="1" hasCustomPrompt="1"/>
          </p:nvPr>
        </p:nvSpPr>
        <p:spPr>
          <a:xfrm>
            <a:off x="3848100" y="2207349"/>
            <a:ext cx="7467600" cy="672330"/>
          </a:xfrm>
        </p:spPr>
        <p:txBody>
          <a:bodyPr lIns="0" tIns="0" rIns="0" bIns="0">
            <a:noAutofit/>
          </a:bodyPr>
          <a:lstStyle>
            <a:lvl1pPr marL="0" indent="0">
              <a:lnSpc>
                <a:spcPct val="100000"/>
              </a:lnSpc>
              <a:spcBef>
                <a:spcPts val="0"/>
              </a:spcBef>
              <a:spcAft>
                <a:spcPts val="0"/>
              </a:spcAft>
              <a:buFont typeface="Arial" panose="020B0604020202020204" pitchFamily="34" charset="0"/>
              <a:buNone/>
              <a:defRPr sz="2000" b="0" i="0" spc="50" baseline="0">
                <a:solidFill>
                  <a:schemeClr val="tx1"/>
                </a:solidFill>
                <a:latin typeface="ITC Franklin Gothic Std Book" panose="020B0504030503020204" pitchFamily="34" charset="0"/>
              </a:defRPr>
            </a:lvl1pPr>
            <a:lvl2pPr marL="457200" indent="0">
              <a:buNone/>
              <a:defRPr sz="2400" b="1" i="0">
                <a:latin typeface="ITC Franklin Gothic Std Bk Cd" panose="020B0506030503020204" pitchFamily="34" charset="0"/>
              </a:defRPr>
            </a:lvl2pPr>
            <a:lvl3pPr marL="914400" indent="0">
              <a:buNone/>
              <a:defRPr sz="2400" b="1" i="0">
                <a:latin typeface="ITC Franklin Gothic Std Bk Cd" panose="020B0506030503020204" pitchFamily="34" charset="0"/>
              </a:defRPr>
            </a:lvl3pPr>
            <a:lvl4pPr marL="1371600" indent="0">
              <a:buNone/>
              <a:defRPr sz="2400" b="1" i="0">
                <a:latin typeface="ITC Franklin Gothic Std Bk Cd" panose="020B0506030503020204" pitchFamily="34" charset="0"/>
              </a:defRPr>
            </a:lvl4pPr>
            <a:lvl5pPr marL="1828800" indent="0">
              <a:buNone/>
              <a:defRPr sz="2400" b="1" i="0">
                <a:latin typeface="ITC Franklin Gothic Std Bk Cd" panose="020B0506030503020204" pitchFamily="34" charset="0"/>
              </a:defRPr>
            </a:lvl5pPr>
          </a:lstStyle>
          <a:p>
            <a:pPr lvl="0"/>
            <a:r>
              <a:rPr lang="en-US" dirty="0"/>
              <a:t>Click to edit lead-in style</a:t>
            </a:r>
          </a:p>
        </p:txBody>
      </p:sp>
      <p:sp>
        <p:nvSpPr>
          <p:cNvPr id="4" name="Text">
            <a:extLst>
              <a:ext uri="{FF2B5EF4-FFF2-40B4-BE49-F238E27FC236}">
                <a16:creationId xmlns:a16="http://schemas.microsoft.com/office/drawing/2014/main" id="{A24DB015-0AA2-1317-2D36-3C7D4CED5676}"/>
              </a:ext>
            </a:extLst>
          </p:cNvPr>
          <p:cNvSpPr>
            <a:spLocks noGrp="1"/>
          </p:cNvSpPr>
          <p:nvPr>
            <p:ph sz="quarter" idx="10"/>
          </p:nvPr>
        </p:nvSpPr>
        <p:spPr>
          <a:xfrm>
            <a:off x="3848100" y="2990150"/>
            <a:ext cx="7467600" cy="3070320"/>
          </a:xfrm>
        </p:spPr>
        <p:txBody>
          <a:bodyPr lIns="0" tIns="0" rIns="0" bIns="0" numCol="2" spcCol="365760">
            <a:noAutofit/>
          </a:bodyPr>
          <a:lstStyle>
            <a:lvl1pPr marL="0" indent="0">
              <a:lnSpc>
                <a:spcPts val="2500"/>
              </a:lnSpc>
              <a:buNone/>
              <a:defRPr sz="1800" b="0" i="0">
                <a:solidFill>
                  <a:schemeClr val="tx1"/>
                </a:solidFill>
                <a:latin typeface="ITC Franklin Gothic Std Book" panose="020B0504030503020204" pitchFamily="34" charset="0"/>
              </a:defRPr>
            </a:lvl1pPr>
            <a:lvl2pPr marL="457200" indent="0">
              <a:buNone/>
              <a:defRPr sz="1500" b="0" i="0">
                <a:latin typeface="ITC Franklin Gothic Std Book" panose="020B0504030503020204" pitchFamily="34" charset="0"/>
              </a:defRPr>
            </a:lvl2pPr>
            <a:lvl3pPr marL="914400" indent="0">
              <a:buNone/>
              <a:defRPr sz="1500" b="0" i="0">
                <a:latin typeface="ITC Franklin Gothic Std Book" panose="020B0504030503020204" pitchFamily="34" charset="0"/>
              </a:defRPr>
            </a:lvl3pPr>
            <a:lvl4pPr marL="1371600" indent="0">
              <a:buNone/>
              <a:defRPr sz="1500" b="0" i="0">
                <a:latin typeface="ITC Franklin Gothic Std Book" panose="020B0504030503020204" pitchFamily="34" charset="0"/>
              </a:defRPr>
            </a:lvl4pPr>
            <a:lvl5pPr marL="1828800" indent="0">
              <a:buNone/>
              <a:defRPr sz="1500" b="0" i="0">
                <a:latin typeface="ITC Franklin Gothic Std Book" panose="020B0504030503020204" pitchFamily="34" charset="0"/>
              </a:defRPr>
            </a:lvl5pPr>
          </a:lstStyle>
          <a:p>
            <a:pPr lvl="0"/>
            <a:r>
              <a:rPr lang="en-US" dirty="0"/>
              <a:t>Click to edit Master text style</a:t>
            </a:r>
          </a:p>
        </p:txBody>
      </p:sp>
    </p:spTree>
    <p:extLst>
      <p:ext uri="{BB962C8B-B14F-4D97-AF65-F5344CB8AC3E}">
        <p14:creationId xmlns:p14="http://schemas.microsoft.com/office/powerpoint/2010/main" val="436384999"/>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416" userDrawn="1">
          <p15:clr>
            <a:srgbClr val="FBAE40"/>
          </p15:clr>
        </p15:guide>
        <p15:guide id="3" pos="2424" userDrawn="1">
          <p15:clr>
            <a:srgbClr val="FBAE40"/>
          </p15:clr>
        </p15:guide>
        <p15:guide id="4" pos="2112" userDrawn="1">
          <p15:clr>
            <a:srgbClr val="FBAE40"/>
          </p15:clr>
        </p15:guide>
        <p15:guide id="5" pos="5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1-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0867-BC00-5568-4AAA-81697F57F261}"/>
              </a:ext>
            </a:extLst>
          </p:cNvPr>
          <p:cNvSpPr>
            <a:spLocks noGrp="1"/>
          </p:cNvSpPr>
          <p:nvPr>
            <p:ph type="ctrTitle"/>
          </p:nvPr>
        </p:nvSpPr>
        <p:spPr>
          <a:xfrm>
            <a:off x="876300" y="2142969"/>
            <a:ext cx="2503982" cy="3984876"/>
          </a:xfrm>
        </p:spPr>
        <p:txBody>
          <a:bodyPr lIns="0" tIns="0" rIns="0" bIns="0" anchor="t" anchorCtr="0">
            <a:noAutofit/>
          </a:bodyPr>
          <a:lstStyle>
            <a:lvl1pPr algn="l">
              <a:lnSpc>
                <a:spcPct val="80000"/>
              </a:lnSpc>
              <a:defRPr sz="4200" b="1" i="1">
                <a:solidFill>
                  <a:schemeClr val="tx1"/>
                </a:solidFill>
                <a:latin typeface="Adobe Caslon Pro Bold" panose="0205050205050A020403" pitchFamily="18" charset="0"/>
              </a:defRPr>
            </a:lvl1pPr>
          </a:lstStyle>
          <a:p>
            <a:r>
              <a:rPr lang="en-US" dirty="0"/>
              <a:t>Click to edit Master title style</a:t>
            </a:r>
          </a:p>
        </p:txBody>
      </p:sp>
      <p:sp>
        <p:nvSpPr>
          <p:cNvPr id="3" name="Lead-in">
            <a:extLst>
              <a:ext uri="{FF2B5EF4-FFF2-40B4-BE49-F238E27FC236}">
                <a16:creationId xmlns:a16="http://schemas.microsoft.com/office/drawing/2014/main" id="{5D976A97-871F-DFEC-529F-BDB66FB41D33}"/>
              </a:ext>
            </a:extLst>
          </p:cNvPr>
          <p:cNvSpPr>
            <a:spLocks noGrp="1"/>
          </p:cNvSpPr>
          <p:nvPr>
            <p:ph idx="1" hasCustomPrompt="1"/>
          </p:nvPr>
        </p:nvSpPr>
        <p:spPr>
          <a:xfrm>
            <a:off x="3848100" y="2207349"/>
            <a:ext cx="7467600" cy="672330"/>
          </a:xfrm>
        </p:spPr>
        <p:txBody>
          <a:bodyPr lIns="0" tIns="0" rIns="0" bIns="0">
            <a:noAutofit/>
          </a:bodyPr>
          <a:lstStyle>
            <a:lvl1pPr marL="0" indent="0">
              <a:lnSpc>
                <a:spcPct val="100000"/>
              </a:lnSpc>
              <a:spcBef>
                <a:spcPts val="0"/>
              </a:spcBef>
              <a:spcAft>
                <a:spcPts val="0"/>
              </a:spcAft>
              <a:buFont typeface="Arial" panose="020B0604020202020204" pitchFamily="34" charset="0"/>
              <a:buNone/>
              <a:defRPr sz="2000" b="0" i="0" spc="50" baseline="0">
                <a:solidFill>
                  <a:schemeClr val="tx1"/>
                </a:solidFill>
                <a:latin typeface="ITC Franklin Gothic Std Book" panose="020B0504030503020204" pitchFamily="34" charset="0"/>
              </a:defRPr>
            </a:lvl1pPr>
            <a:lvl2pPr marL="457200" indent="0">
              <a:buNone/>
              <a:defRPr sz="2400" b="1" i="0">
                <a:latin typeface="ITC Franklin Gothic Std Bk Cd" panose="020B0506030503020204" pitchFamily="34" charset="0"/>
              </a:defRPr>
            </a:lvl2pPr>
            <a:lvl3pPr marL="914400" indent="0">
              <a:buNone/>
              <a:defRPr sz="2400" b="1" i="0">
                <a:latin typeface="ITC Franklin Gothic Std Bk Cd" panose="020B0506030503020204" pitchFamily="34" charset="0"/>
              </a:defRPr>
            </a:lvl3pPr>
            <a:lvl4pPr marL="1371600" indent="0">
              <a:buNone/>
              <a:defRPr sz="2400" b="1" i="0">
                <a:latin typeface="ITC Franklin Gothic Std Bk Cd" panose="020B0506030503020204" pitchFamily="34" charset="0"/>
              </a:defRPr>
            </a:lvl4pPr>
            <a:lvl5pPr marL="1828800" indent="0">
              <a:buNone/>
              <a:defRPr sz="2400" b="1" i="0">
                <a:latin typeface="ITC Franklin Gothic Std Bk Cd" panose="020B0506030503020204" pitchFamily="34" charset="0"/>
              </a:defRPr>
            </a:lvl5pPr>
          </a:lstStyle>
          <a:p>
            <a:pPr lvl="0"/>
            <a:r>
              <a:rPr lang="en-US" dirty="0"/>
              <a:t>Click to edit lead-in style</a:t>
            </a:r>
          </a:p>
        </p:txBody>
      </p:sp>
      <p:sp>
        <p:nvSpPr>
          <p:cNvPr id="5" name="Text">
            <a:extLst>
              <a:ext uri="{FF2B5EF4-FFF2-40B4-BE49-F238E27FC236}">
                <a16:creationId xmlns:a16="http://schemas.microsoft.com/office/drawing/2014/main" id="{EF054B63-63E1-5B6A-D3A1-E90256D546E0}"/>
              </a:ext>
            </a:extLst>
          </p:cNvPr>
          <p:cNvSpPr>
            <a:spLocks noGrp="1"/>
          </p:cNvSpPr>
          <p:nvPr>
            <p:ph sz="quarter" idx="11"/>
          </p:nvPr>
        </p:nvSpPr>
        <p:spPr>
          <a:xfrm>
            <a:off x="3848100" y="2990149"/>
            <a:ext cx="7467600" cy="3137695"/>
          </a:xfrm>
        </p:spPr>
        <p:txBody>
          <a:bodyPr>
            <a:normAutofit/>
          </a:bodyPr>
          <a:lstStyle>
            <a:lvl1pPr>
              <a:lnSpc>
                <a:spcPct val="150000"/>
              </a:lnSpc>
              <a:spcBef>
                <a:spcPts val="500"/>
              </a:spcBef>
              <a:defRPr sz="1800"/>
            </a:lvl1pPr>
            <a:lvl2pPr>
              <a:lnSpc>
                <a:spcPct val="150000"/>
              </a:lnSpc>
              <a:spcBef>
                <a:spcPts val="500"/>
              </a:spcBef>
              <a:defRPr sz="1800"/>
            </a:lvl2pPr>
            <a:lvl3pPr>
              <a:lnSpc>
                <a:spcPct val="150000"/>
              </a:lnSpc>
              <a:spcBef>
                <a:spcPts val="500"/>
              </a:spcBef>
              <a:defRPr sz="1800"/>
            </a:lvl3pPr>
            <a:lvl4pPr>
              <a:lnSpc>
                <a:spcPct val="150000"/>
              </a:lnSpc>
              <a:spcBef>
                <a:spcPts val="500"/>
              </a:spcBef>
              <a:defRPr sz="1800"/>
            </a:lvl4pPr>
            <a:lvl5pPr>
              <a:lnSpc>
                <a:spcPct val="150000"/>
              </a:lnSpc>
              <a:spcBef>
                <a:spcPts val="5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9639464"/>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416" userDrawn="1">
          <p15:clr>
            <a:srgbClr val="FBAE40"/>
          </p15:clr>
        </p15:guide>
        <p15:guide id="3" pos="2424" userDrawn="1">
          <p15:clr>
            <a:srgbClr val="FBAE40"/>
          </p15:clr>
        </p15:guide>
        <p15:guide id="4" pos="2112" userDrawn="1">
          <p15:clr>
            <a:srgbClr val="FBAE40"/>
          </p15:clr>
        </p15:guide>
        <p15:guide id="5"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1-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0867-BC00-5568-4AAA-81697F57F261}"/>
              </a:ext>
            </a:extLst>
          </p:cNvPr>
          <p:cNvSpPr>
            <a:spLocks noGrp="1"/>
          </p:cNvSpPr>
          <p:nvPr>
            <p:ph type="ctrTitle"/>
          </p:nvPr>
        </p:nvSpPr>
        <p:spPr>
          <a:xfrm>
            <a:off x="876300" y="2142969"/>
            <a:ext cx="2503982" cy="3984876"/>
          </a:xfrm>
        </p:spPr>
        <p:txBody>
          <a:bodyPr lIns="0" tIns="0" rIns="0" bIns="0" anchor="t" anchorCtr="0">
            <a:noAutofit/>
          </a:bodyPr>
          <a:lstStyle>
            <a:lvl1pPr algn="l">
              <a:lnSpc>
                <a:spcPct val="80000"/>
              </a:lnSpc>
              <a:defRPr sz="4200" b="1" i="1">
                <a:solidFill>
                  <a:schemeClr val="tx1"/>
                </a:solidFill>
                <a:latin typeface="Adobe Caslon Pro Bold" panose="0205050205050A020403" pitchFamily="18" charset="0"/>
              </a:defRPr>
            </a:lvl1pPr>
          </a:lstStyle>
          <a:p>
            <a:r>
              <a:rPr lang="en-US" dirty="0"/>
              <a:t>Click to edit Master title style</a:t>
            </a:r>
          </a:p>
        </p:txBody>
      </p:sp>
      <p:sp>
        <p:nvSpPr>
          <p:cNvPr id="4" name="Text">
            <a:extLst>
              <a:ext uri="{FF2B5EF4-FFF2-40B4-BE49-F238E27FC236}">
                <a16:creationId xmlns:a16="http://schemas.microsoft.com/office/drawing/2014/main" id="{EC82A8E9-5A8B-04CC-3FBE-3131DB5FB7C1}"/>
              </a:ext>
            </a:extLst>
          </p:cNvPr>
          <p:cNvSpPr>
            <a:spLocks noGrp="1"/>
          </p:cNvSpPr>
          <p:nvPr>
            <p:ph sz="quarter" idx="11"/>
          </p:nvPr>
        </p:nvSpPr>
        <p:spPr>
          <a:xfrm>
            <a:off x="3848100" y="2216493"/>
            <a:ext cx="7467600" cy="3920496"/>
          </a:xfrm>
        </p:spPr>
        <p:txBody>
          <a:bodyPr>
            <a:normAutofit/>
          </a:bodyPr>
          <a:lstStyle>
            <a:lvl1pPr>
              <a:lnSpc>
                <a:spcPct val="150000"/>
              </a:lnSpc>
              <a:spcBef>
                <a:spcPts val="500"/>
              </a:spcBef>
              <a:defRPr sz="1800"/>
            </a:lvl1pPr>
            <a:lvl2pPr>
              <a:lnSpc>
                <a:spcPct val="150000"/>
              </a:lnSpc>
              <a:spcBef>
                <a:spcPts val="500"/>
              </a:spcBef>
              <a:defRPr sz="1800"/>
            </a:lvl2pPr>
            <a:lvl3pPr>
              <a:lnSpc>
                <a:spcPct val="150000"/>
              </a:lnSpc>
              <a:spcBef>
                <a:spcPts val="500"/>
              </a:spcBef>
              <a:defRPr sz="1800"/>
            </a:lvl3pPr>
            <a:lvl4pPr>
              <a:lnSpc>
                <a:spcPct val="150000"/>
              </a:lnSpc>
              <a:spcBef>
                <a:spcPts val="500"/>
              </a:spcBef>
              <a:defRPr sz="1800"/>
            </a:lvl4pPr>
            <a:lvl5pPr>
              <a:lnSpc>
                <a:spcPct val="150000"/>
              </a:lnSpc>
              <a:spcBef>
                <a:spcPts val="5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3387351"/>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416" userDrawn="1">
          <p15:clr>
            <a:srgbClr val="FBAE40"/>
          </p15:clr>
        </p15:guide>
        <p15:guide id="3" pos="2424" userDrawn="1">
          <p15:clr>
            <a:srgbClr val="FBAE40"/>
          </p15:clr>
        </p15:guide>
        <p15:guide id="4" pos="2112" userDrawn="1">
          <p15:clr>
            <a:srgbClr val="FBAE40"/>
          </p15:clr>
        </p15:guide>
        <p15:guide id="5"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0867-BC00-5568-4AAA-81697F57F261}"/>
              </a:ext>
            </a:extLst>
          </p:cNvPr>
          <p:cNvSpPr>
            <a:spLocks noGrp="1"/>
          </p:cNvSpPr>
          <p:nvPr>
            <p:ph type="ctrTitle"/>
          </p:nvPr>
        </p:nvSpPr>
        <p:spPr>
          <a:xfrm>
            <a:off x="876300" y="2142969"/>
            <a:ext cx="2503982" cy="3984876"/>
          </a:xfrm>
        </p:spPr>
        <p:txBody>
          <a:bodyPr lIns="0" tIns="0" rIns="0" bIns="0" anchor="t" anchorCtr="0">
            <a:noAutofit/>
          </a:bodyPr>
          <a:lstStyle>
            <a:lvl1pPr algn="l">
              <a:lnSpc>
                <a:spcPct val="80000"/>
              </a:lnSpc>
              <a:defRPr sz="4200" b="1" i="1">
                <a:solidFill>
                  <a:schemeClr val="tx1"/>
                </a:solidFill>
                <a:latin typeface="Adobe Caslon Pro Bold" panose="0205050205050A020403" pitchFamily="18" charset="0"/>
              </a:defRPr>
            </a:lvl1pPr>
          </a:lstStyle>
          <a:p>
            <a:r>
              <a:rPr lang="en-US" dirty="0"/>
              <a:t>Click to edit Master title style</a:t>
            </a:r>
          </a:p>
        </p:txBody>
      </p:sp>
      <p:sp>
        <p:nvSpPr>
          <p:cNvPr id="3" name="Text">
            <a:extLst>
              <a:ext uri="{FF2B5EF4-FFF2-40B4-BE49-F238E27FC236}">
                <a16:creationId xmlns:a16="http://schemas.microsoft.com/office/drawing/2014/main" id="{02CC5E1F-09FE-7277-EB5F-65AB4DD65481}"/>
              </a:ext>
            </a:extLst>
          </p:cNvPr>
          <p:cNvSpPr>
            <a:spLocks noGrp="1"/>
          </p:cNvSpPr>
          <p:nvPr>
            <p:ph sz="quarter" idx="11"/>
          </p:nvPr>
        </p:nvSpPr>
        <p:spPr>
          <a:xfrm>
            <a:off x="3848100" y="2216493"/>
            <a:ext cx="7467600" cy="3920496"/>
          </a:xfrm>
        </p:spPr>
        <p:txBody>
          <a:bodyPr numCol="2" spcCol="365760">
            <a:normAutofit/>
          </a:bodyPr>
          <a:lstStyle>
            <a:lvl1pPr>
              <a:lnSpc>
                <a:spcPct val="150000"/>
              </a:lnSpc>
              <a:spcBef>
                <a:spcPts val="500"/>
              </a:spcBef>
              <a:defRPr sz="1800"/>
            </a:lvl1pPr>
            <a:lvl2pPr>
              <a:lnSpc>
                <a:spcPct val="150000"/>
              </a:lnSpc>
              <a:spcBef>
                <a:spcPts val="500"/>
              </a:spcBef>
              <a:defRPr sz="1800"/>
            </a:lvl2pPr>
            <a:lvl3pPr>
              <a:lnSpc>
                <a:spcPct val="150000"/>
              </a:lnSpc>
              <a:spcBef>
                <a:spcPts val="500"/>
              </a:spcBef>
              <a:defRPr sz="1800"/>
            </a:lvl3pPr>
            <a:lvl4pPr>
              <a:lnSpc>
                <a:spcPct val="150000"/>
              </a:lnSpc>
              <a:spcBef>
                <a:spcPts val="500"/>
              </a:spcBef>
              <a:defRPr sz="1800"/>
            </a:lvl4pPr>
            <a:lvl5pPr>
              <a:lnSpc>
                <a:spcPct val="150000"/>
              </a:lnSpc>
              <a:spcBef>
                <a:spcPts val="5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120266"/>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416" userDrawn="1">
          <p15:clr>
            <a:srgbClr val="FBAE40"/>
          </p15:clr>
        </p15:guide>
        <p15:guide id="3" pos="2424" userDrawn="1">
          <p15:clr>
            <a:srgbClr val="FBAE40"/>
          </p15:clr>
        </p15:guide>
        <p15:guide id="4" pos="2112" userDrawn="1">
          <p15:clr>
            <a:srgbClr val="FBAE40"/>
          </p15:clr>
        </p15:guide>
        <p15:guide id="5" pos="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AE36-20DD-A339-657E-559AC50055A4}"/>
              </a:ext>
            </a:extLst>
          </p:cNvPr>
          <p:cNvSpPr>
            <a:spLocks noGrp="1"/>
          </p:cNvSpPr>
          <p:nvPr>
            <p:ph type="title" hasCustomPrompt="1"/>
          </p:nvPr>
        </p:nvSpPr>
        <p:spPr>
          <a:xfrm>
            <a:off x="609600" y="1280935"/>
            <a:ext cx="10972800" cy="3744948"/>
          </a:xfrm>
        </p:spPr>
        <p:txBody>
          <a:bodyPr lIns="0" tIns="0" rIns="0" bIns="0" anchor="ctr" anchorCtr="0">
            <a:noAutofit/>
          </a:bodyPr>
          <a:lstStyle>
            <a:lvl1pPr algn="ctr">
              <a:lnSpc>
                <a:spcPct val="150000"/>
              </a:lnSpc>
              <a:defRPr sz="3800" b="1" i="1" spc="300" baseline="0">
                <a:latin typeface="Adobe Caslon Pro Bold" panose="0205050205050A020403" pitchFamily="18" charset="0"/>
              </a:defRPr>
            </a:lvl1pPr>
          </a:lstStyle>
          <a:p>
            <a:r>
              <a:rPr lang="en-US" dirty="0"/>
              <a:t>“Click to edit master quote”</a:t>
            </a:r>
          </a:p>
        </p:txBody>
      </p:sp>
      <p:sp>
        <p:nvSpPr>
          <p:cNvPr id="3" name="Content Placeholder 2">
            <a:extLst>
              <a:ext uri="{FF2B5EF4-FFF2-40B4-BE49-F238E27FC236}">
                <a16:creationId xmlns:a16="http://schemas.microsoft.com/office/drawing/2014/main" id="{7534E7D7-263D-39B9-AF17-1DC74F6D2723}"/>
              </a:ext>
            </a:extLst>
          </p:cNvPr>
          <p:cNvSpPr>
            <a:spLocks noGrp="1"/>
          </p:cNvSpPr>
          <p:nvPr>
            <p:ph idx="1" hasCustomPrompt="1"/>
          </p:nvPr>
        </p:nvSpPr>
        <p:spPr>
          <a:xfrm>
            <a:off x="609600" y="5595730"/>
            <a:ext cx="10972800" cy="457200"/>
          </a:xfrm>
        </p:spPr>
        <p:txBody>
          <a:bodyPr lIns="0" tIns="0" rIns="0" bIns="0" numCol="1">
            <a:normAutofit/>
          </a:bodyPr>
          <a:lstStyle>
            <a:lvl1pPr marL="0" indent="0" algn="ctr">
              <a:buFont typeface="Arial" panose="020B0604020202020204" pitchFamily="34" charset="0"/>
              <a:buNone/>
              <a:defRPr sz="1800" b="0" i="0" cap="all" spc="630" baseline="0">
                <a:latin typeface="ITC Franklin Gothic Std Book" panose="020B0504030503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p:txBody>
      </p:sp>
      <p:cxnSp>
        <p:nvCxnSpPr>
          <p:cNvPr id="22" name="Straight Connector 21">
            <a:extLst>
              <a:ext uri="{FF2B5EF4-FFF2-40B4-BE49-F238E27FC236}">
                <a16:creationId xmlns:a16="http://schemas.microsoft.com/office/drawing/2014/main" id="{C743D982-88F6-5874-1853-1FAD817A4338}"/>
              </a:ext>
              <a:ext uri="{C183D7F6-B498-43B3-948B-1728B52AA6E4}">
                <adec:decorative xmlns:adec="http://schemas.microsoft.com/office/drawing/2017/decorative" val="1"/>
              </a:ext>
            </a:extLst>
          </p:cNvPr>
          <p:cNvCxnSpPr>
            <a:cxnSpLocks/>
          </p:cNvCxnSpPr>
          <p:nvPr userDrawn="1"/>
        </p:nvCxnSpPr>
        <p:spPr>
          <a:xfrm>
            <a:off x="2895600" y="5319407"/>
            <a:ext cx="6400800" cy="0"/>
          </a:xfrm>
          <a:prstGeom prst="line">
            <a:avLst/>
          </a:prstGeom>
          <a:ln w="19050" cap="flat">
            <a:solidFill>
              <a:schemeClr val="accent3"/>
            </a:solidFill>
            <a:prstDash val="solid"/>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116514"/>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416" userDrawn="1">
          <p15:clr>
            <a:srgbClr val="FBAE40"/>
          </p15:clr>
        </p15:guide>
        <p15:guide id="3" pos="2424" userDrawn="1">
          <p15:clr>
            <a:srgbClr val="FBAE40"/>
          </p15:clr>
        </p15:guide>
        <p15:guide id="4" pos="2112" userDrawn="1">
          <p15:clr>
            <a:srgbClr val="FBAE40"/>
          </p15:clr>
        </p15:guide>
        <p15:guide id="5" pos="55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Tabl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8EBC-2A4A-201B-108D-316D67C3471C}"/>
              </a:ext>
            </a:extLst>
          </p:cNvPr>
          <p:cNvSpPr>
            <a:spLocks noGrp="1"/>
          </p:cNvSpPr>
          <p:nvPr>
            <p:ph type="title" hasCustomPrompt="1"/>
          </p:nvPr>
        </p:nvSpPr>
        <p:spPr>
          <a:xfrm>
            <a:off x="543560" y="700158"/>
            <a:ext cx="11104880" cy="477405"/>
          </a:xfrm>
        </p:spPr>
        <p:txBody>
          <a:bodyPr>
            <a:normAutofit/>
          </a:bodyPr>
          <a:lstStyle>
            <a:lvl1pPr algn="ctr">
              <a:defRPr sz="3000" b="0" i="0" spc="300" baseline="0">
                <a:solidFill>
                  <a:schemeClr val="bg1"/>
                </a:solidFill>
                <a:latin typeface="ITC Franklin Gothic Std Book" panose="020B0504030503020204" pitchFamily="34" charset="0"/>
              </a:defRPr>
            </a:lvl1pPr>
          </a:lstStyle>
          <a:p>
            <a:pPr lvl="0"/>
            <a:r>
              <a:rPr lang="en-US" dirty="0"/>
              <a:t>CLICK TO EDIT TABLE / IMAGE TITLE</a:t>
            </a:r>
          </a:p>
        </p:txBody>
      </p:sp>
    </p:spTree>
    <p:extLst>
      <p:ext uri="{BB962C8B-B14F-4D97-AF65-F5344CB8AC3E}">
        <p14:creationId xmlns:p14="http://schemas.microsoft.com/office/powerpoint/2010/main" val="111150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AC73CA62-4D53-A6DA-9AF2-57C101C5EEB2}"/>
              </a:ext>
            </a:extLst>
          </p:cNvPr>
          <p:cNvSpPr>
            <a:spLocks noGrp="1"/>
          </p:cNvSpPr>
          <p:nvPr>
            <p:ph type="title"/>
          </p:nvPr>
        </p:nvSpPr>
        <p:spPr>
          <a:xfrm>
            <a:off x="838200" y="365125"/>
            <a:ext cx="10515600" cy="1325563"/>
          </a:xfrm>
          <a:prstGeom prst="rect">
            <a:avLst/>
          </a:prstGeom>
        </p:spPr>
        <p:txBody>
          <a:bodyPr vert="horz" wrap="square" lIns="0" tIns="0" rIns="0" bIns="0" rtlCol="0" anchor="ctr">
            <a:noAutofit/>
          </a:bodyPr>
          <a:lstStyle/>
          <a:p>
            <a:r>
              <a:rPr lang="en-US" dirty="0"/>
              <a:t>Click to edit Master title style</a:t>
            </a:r>
          </a:p>
        </p:txBody>
      </p:sp>
      <p:sp>
        <p:nvSpPr>
          <p:cNvPr id="3" name="Text">
            <a:extLst>
              <a:ext uri="{FF2B5EF4-FFF2-40B4-BE49-F238E27FC236}">
                <a16:creationId xmlns:a16="http://schemas.microsoft.com/office/drawing/2014/main" id="{1E4FCAA0-B134-E7EA-2FA9-1E9DC28CF4FD}"/>
              </a:ext>
            </a:extLst>
          </p:cNvPr>
          <p:cNvSpPr>
            <a:spLocks noGrp="1"/>
          </p:cNvSpPr>
          <p:nvPr>
            <p:ph type="body" idx="1"/>
          </p:nvPr>
        </p:nvSpPr>
        <p:spPr>
          <a:xfrm>
            <a:off x="838200" y="1825625"/>
            <a:ext cx="10515600" cy="4351338"/>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4276643"/>
      </p:ext>
    </p:extLst>
  </p:cSld>
  <p:clrMap bg1="dk1" tx1="lt1" bg2="dk2" tx2="lt2" accent1="accent1" accent2="accent2" accent3="accent3" accent4="accent4" accent5="accent5" accent6="accent6" hlink="hlink" folHlink="folHlink"/>
  <p:sldLayoutIdLst>
    <p:sldLayoutId id="2147483649" r:id="rId1"/>
    <p:sldLayoutId id="2147483670" r:id="rId2"/>
    <p:sldLayoutId id="2147483655" r:id="rId3"/>
    <p:sldLayoutId id="2147483664" r:id="rId4"/>
    <p:sldLayoutId id="2147483665" r:id="rId5"/>
    <p:sldLayoutId id="2147483666" r:id="rId6"/>
    <p:sldLayoutId id="2147483667" r:id="rId7"/>
    <p:sldLayoutId id="2147483669" r:id="rId8"/>
    <p:sldLayoutId id="2147483661" r:id="rId9"/>
    <p:sldLayoutId id="2147483663" r:id="rId10"/>
  </p:sldLayoutIdLst>
  <p:txStyles>
    <p:titleStyle>
      <a:lvl1pPr algn="l" defTabSz="914400" rtl="0" eaLnBrk="1" latinLnBrk="0" hangingPunct="1">
        <a:lnSpc>
          <a:spcPct val="90000"/>
        </a:lnSpc>
        <a:spcBef>
          <a:spcPct val="0"/>
        </a:spcBef>
        <a:buNone/>
        <a:defRPr sz="4400" b="1" i="1" kern="1200">
          <a:solidFill>
            <a:schemeClr val="tx1"/>
          </a:solidFill>
          <a:latin typeface="Adobe Caslon Pro Bold" panose="0205050205050A020403" pitchFamily="18" charset="0"/>
          <a:ea typeface="+mj-ea"/>
          <a:cs typeface="+mj-cs"/>
        </a:defRPr>
      </a:lvl1pPr>
    </p:titleStyle>
    <p:bodyStyle>
      <a:lvl1pPr marL="228600" indent="-228600" algn="l" defTabSz="914400" rtl="0" eaLnBrk="1" latinLnBrk="0" hangingPunct="1">
        <a:lnSpc>
          <a:spcPct val="90000"/>
        </a:lnSpc>
        <a:spcBef>
          <a:spcPts val="10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1pPr>
      <a:lvl2pPr marL="6858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2pPr>
      <a:lvl3pPr marL="11430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3pPr>
      <a:lvl4pPr marL="16002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4pPr>
      <a:lvl5pPr marL="20574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uvapolicy.virginia.edu/policy/SEC-038"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uvapolicy.virginia.edu/policy/SEC-038"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uvapolicy.virginia.edu/policy/SEC-03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0367AA-E545-E435-D953-87F33655584A}"/>
              </a:ext>
            </a:extLst>
          </p:cNvPr>
          <p:cNvSpPr>
            <a:spLocks noGrp="1"/>
          </p:cNvSpPr>
          <p:nvPr>
            <p:ph type="ctrTitle"/>
          </p:nvPr>
        </p:nvSpPr>
        <p:spPr>
          <a:xfrm>
            <a:off x="850402" y="4062064"/>
            <a:ext cx="10519440" cy="937318"/>
          </a:xfrm>
        </p:spPr>
        <p:txBody>
          <a:bodyPr/>
          <a:lstStyle/>
          <a:p>
            <a:r>
              <a:rPr lang="en-US" dirty="0"/>
              <a:t>Key Requests</a:t>
            </a:r>
            <a:br>
              <a:rPr lang="en-US" dirty="0"/>
            </a:br>
            <a:r>
              <a:rPr lang="en-US" dirty="0"/>
              <a:t>Submit, Manage, Approve</a:t>
            </a:r>
          </a:p>
        </p:txBody>
      </p:sp>
      <p:sp>
        <p:nvSpPr>
          <p:cNvPr id="6" name="Date">
            <a:extLst>
              <a:ext uri="{FF2B5EF4-FFF2-40B4-BE49-F238E27FC236}">
                <a16:creationId xmlns:a16="http://schemas.microsoft.com/office/drawing/2014/main" id="{77E65DCB-379E-C407-FC0B-F25ECD448A5D}"/>
              </a:ext>
            </a:extLst>
          </p:cNvPr>
          <p:cNvSpPr>
            <a:spLocks noGrp="1"/>
          </p:cNvSpPr>
          <p:nvPr>
            <p:ph type="body" sz="quarter" idx="12"/>
          </p:nvPr>
        </p:nvSpPr>
        <p:spPr>
          <a:xfrm>
            <a:off x="4400731" y="6105752"/>
            <a:ext cx="2830513" cy="319087"/>
          </a:xfrm>
        </p:spPr>
        <p:txBody>
          <a:bodyPr/>
          <a:lstStyle/>
          <a:p>
            <a:r>
              <a:rPr lang="en-US" dirty="0"/>
              <a:t>Created: 10/29/25</a:t>
            </a:r>
          </a:p>
        </p:txBody>
      </p:sp>
    </p:spTree>
    <p:extLst>
      <p:ext uri="{BB962C8B-B14F-4D97-AF65-F5344CB8AC3E}">
        <p14:creationId xmlns:p14="http://schemas.microsoft.com/office/powerpoint/2010/main" val="86835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058BF-D46C-CF59-A5ED-2D22B45AAB9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532AC88-3868-F273-7ABF-A6C0E7467BB3}"/>
              </a:ext>
            </a:extLst>
          </p:cNvPr>
          <p:cNvSpPr>
            <a:spLocks noGrp="1"/>
          </p:cNvSpPr>
          <p:nvPr>
            <p:ph type="ctrTitle"/>
          </p:nvPr>
        </p:nvSpPr>
        <p:spPr>
          <a:xfrm>
            <a:off x="876300" y="2142969"/>
            <a:ext cx="2503982" cy="3984876"/>
          </a:xfrm>
        </p:spPr>
        <p:txBody>
          <a:bodyPr/>
          <a:lstStyle/>
          <a:p>
            <a:r>
              <a:rPr lang="en-US" dirty="0"/>
              <a:t>Payment Options </a:t>
            </a:r>
            <a:br>
              <a:rPr lang="en-US" dirty="0"/>
            </a:br>
            <a:r>
              <a:rPr lang="en-US" dirty="0"/>
              <a:t>&amp; </a:t>
            </a:r>
            <a:br>
              <a:rPr lang="en-US" dirty="0"/>
            </a:br>
            <a:r>
              <a:rPr lang="en-US" dirty="0"/>
              <a:t>Pickup Details</a:t>
            </a:r>
          </a:p>
        </p:txBody>
      </p:sp>
      <p:sp>
        <p:nvSpPr>
          <p:cNvPr id="6" name="Lead-in">
            <a:extLst>
              <a:ext uri="{FF2B5EF4-FFF2-40B4-BE49-F238E27FC236}">
                <a16:creationId xmlns:a16="http://schemas.microsoft.com/office/drawing/2014/main" id="{67154E4C-1228-8D43-16BB-4D92BED0CBF7}"/>
              </a:ext>
            </a:extLst>
          </p:cNvPr>
          <p:cNvSpPr>
            <a:spLocks noGrp="1"/>
          </p:cNvSpPr>
          <p:nvPr>
            <p:ph idx="1"/>
          </p:nvPr>
        </p:nvSpPr>
        <p:spPr>
          <a:xfrm>
            <a:off x="3848100" y="1115354"/>
            <a:ext cx="7467600" cy="672330"/>
          </a:xfrm>
        </p:spPr>
        <p:txBody>
          <a:bodyPr/>
          <a:lstStyle/>
          <a:p>
            <a:r>
              <a:rPr lang="en-US" dirty="0"/>
              <a:t>There are 3 payment options with the key request form. Transfer requests do not require payment.</a:t>
            </a:r>
          </a:p>
        </p:txBody>
      </p:sp>
      <p:sp>
        <p:nvSpPr>
          <p:cNvPr id="7" name="Text">
            <a:extLst>
              <a:ext uri="{FF2B5EF4-FFF2-40B4-BE49-F238E27FC236}">
                <a16:creationId xmlns:a16="http://schemas.microsoft.com/office/drawing/2014/main" id="{94EA6590-3635-C3F3-D437-217EBED0BF34}"/>
              </a:ext>
            </a:extLst>
          </p:cNvPr>
          <p:cNvSpPr>
            <a:spLocks noGrp="1"/>
          </p:cNvSpPr>
          <p:nvPr>
            <p:ph sz="quarter" idx="11"/>
          </p:nvPr>
        </p:nvSpPr>
        <p:spPr>
          <a:xfrm>
            <a:off x="3848100" y="1787684"/>
            <a:ext cx="7467600" cy="4340161"/>
          </a:xfrm>
        </p:spPr>
        <p:txBody>
          <a:bodyPr/>
          <a:lstStyle/>
          <a:p>
            <a:r>
              <a:rPr lang="en-US" b="1" dirty="0" err="1"/>
              <a:t>Worktag</a:t>
            </a:r>
            <a:r>
              <a:rPr lang="en-US" b="1" dirty="0"/>
              <a:t> </a:t>
            </a:r>
            <a:r>
              <a:rPr lang="en-US" dirty="0"/>
              <a:t>– will allow for a WD# and/or </a:t>
            </a:r>
            <a:r>
              <a:rPr lang="en-US" dirty="0" err="1"/>
              <a:t>Worktag</a:t>
            </a:r>
            <a:r>
              <a:rPr lang="en-US" dirty="0"/>
              <a:t> to be entered</a:t>
            </a:r>
            <a:endParaRPr lang="en-US" b="1" dirty="0"/>
          </a:p>
          <a:p>
            <a:r>
              <a:rPr lang="en-US" b="1" dirty="0"/>
              <a:t>FM Construction Project </a:t>
            </a:r>
            <a:r>
              <a:rPr lang="en-US" dirty="0"/>
              <a:t>– requires a PJ and WO number</a:t>
            </a:r>
            <a:endParaRPr lang="en-US" b="1" dirty="0"/>
          </a:p>
          <a:p>
            <a:r>
              <a:rPr lang="en-US" b="1" dirty="0"/>
              <a:t>External Customer </a:t>
            </a:r>
            <a:r>
              <a:rPr lang="en-US" dirty="0"/>
              <a:t>– searchable by CST# or entity name</a:t>
            </a:r>
          </a:p>
          <a:p>
            <a:endParaRPr lang="en-US" b="1" dirty="0"/>
          </a:p>
          <a:p>
            <a:pPr marL="0" indent="0">
              <a:buNone/>
            </a:pPr>
            <a:r>
              <a:rPr lang="en-US" dirty="0"/>
              <a:t>Should a split payment be required, please include a note in the request and/or contact the Customer Support Center after creating your request.</a:t>
            </a:r>
          </a:p>
          <a:p>
            <a:pPr marL="0" indent="0">
              <a:buNone/>
            </a:pPr>
            <a:endParaRPr lang="en-US" dirty="0"/>
          </a:p>
          <a:p>
            <a:pPr marL="0" indent="0">
              <a:buNone/>
            </a:pPr>
            <a:r>
              <a:rPr lang="en-US" dirty="0"/>
              <a:t>The Payment page is also where you will identify where and when you would like the keys to be available. These fields are required.</a:t>
            </a:r>
          </a:p>
        </p:txBody>
      </p:sp>
    </p:spTree>
    <p:extLst>
      <p:ext uri="{BB962C8B-B14F-4D97-AF65-F5344CB8AC3E}">
        <p14:creationId xmlns:p14="http://schemas.microsoft.com/office/powerpoint/2010/main" val="339189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5FA04-F63A-4992-57D7-6D0899B268C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65B45B8-8385-1BFB-8A79-B7DA16B1378E}"/>
              </a:ext>
            </a:extLst>
          </p:cNvPr>
          <p:cNvSpPr>
            <a:spLocks noGrp="1"/>
          </p:cNvSpPr>
          <p:nvPr>
            <p:ph type="ctrTitle"/>
          </p:nvPr>
        </p:nvSpPr>
        <p:spPr>
          <a:xfrm>
            <a:off x="876299" y="2142969"/>
            <a:ext cx="2642105" cy="3984876"/>
          </a:xfrm>
        </p:spPr>
        <p:txBody>
          <a:bodyPr/>
          <a:lstStyle/>
          <a:p>
            <a:r>
              <a:rPr lang="en-US" dirty="0"/>
              <a:t>Payment Information</a:t>
            </a:r>
          </a:p>
        </p:txBody>
      </p:sp>
      <p:sp>
        <p:nvSpPr>
          <p:cNvPr id="6" name="Lead-in">
            <a:extLst>
              <a:ext uri="{FF2B5EF4-FFF2-40B4-BE49-F238E27FC236}">
                <a16:creationId xmlns:a16="http://schemas.microsoft.com/office/drawing/2014/main" id="{08AEE4FD-3FE0-4669-60F8-9ABBCDD441F8}"/>
              </a:ext>
            </a:extLst>
          </p:cNvPr>
          <p:cNvSpPr>
            <a:spLocks noGrp="1"/>
          </p:cNvSpPr>
          <p:nvPr>
            <p:ph idx="1"/>
          </p:nvPr>
        </p:nvSpPr>
        <p:spPr>
          <a:xfrm>
            <a:off x="3810000" y="505754"/>
            <a:ext cx="7467600" cy="672330"/>
          </a:xfrm>
        </p:spPr>
        <p:txBody>
          <a:bodyPr/>
          <a:lstStyle/>
          <a:p>
            <a:r>
              <a:rPr lang="en-US" dirty="0"/>
              <a:t>All fields are required, and payment information is searchable and will auto-populate where applicable.</a:t>
            </a:r>
          </a:p>
        </p:txBody>
      </p:sp>
      <p:pic>
        <p:nvPicPr>
          <p:cNvPr id="8" name="Picture 7">
            <a:extLst>
              <a:ext uri="{FF2B5EF4-FFF2-40B4-BE49-F238E27FC236}">
                <a16:creationId xmlns:a16="http://schemas.microsoft.com/office/drawing/2014/main" id="{4FD33D47-5F68-88B8-2E23-0F3A3A82D305}"/>
              </a:ext>
            </a:extLst>
          </p:cNvPr>
          <p:cNvPicPr>
            <a:picLocks noChangeAspect="1"/>
          </p:cNvPicPr>
          <p:nvPr/>
        </p:nvPicPr>
        <p:blipFill>
          <a:blip r:embed="rId3"/>
          <a:stretch>
            <a:fillRect/>
          </a:stretch>
        </p:blipFill>
        <p:spPr>
          <a:xfrm>
            <a:off x="3810000" y="1404767"/>
            <a:ext cx="2345255" cy="1871834"/>
          </a:xfrm>
          <a:prstGeom prst="rect">
            <a:avLst/>
          </a:prstGeom>
        </p:spPr>
      </p:pic>
      <p:pic>
        <p:nvPicPr>
          <p:cNvPr id="10" name="Picture 9">
            <a:extLst>
              <a:ext uri="{FF2B5EF4-FFF2-40B4-BE49-F238E27FC236}">
                <a16:creationId xmlns:a16="http://schemas.microsoft.com/office/drawing/2014/main" id="{8E3B7293-45E0-D733-D7D5-BA767BF30491}"/>
              </a:ext>
            </a:extLst>
          </p:cNvPr>
          <p:cNvPicPr>
            <a:picLocks noChangeAspect="1"/>
          </p:cNvPicPr>
          <p:nvPr/>
        </p:nvPicPr>
        <p:blipFill>
          <a:blip r:embed="rId4"/>
          <a:stretch>
            <a:fillRect/>
          </a:stretch>
        </p:blipFill>
        <p:spPr>
          <a:xfrm>
            <a:off x="6446850" y="1404767"/>
            <a:ext cx="1848768" cy="4737100"/>
          </a:xfrm>
          <a:prstGeom prst="rect">
            <a:avLst/>
          </a:prstGeom>
        </p:spPr>
      </p:pic>
      <p:pic>
        <p:nvPicPr>
          <p:cNvPr id="12" name="Picture 11">
            <a:extLst>
              <a:ext uri="{FF2B5EF4-FFF2-40B4-BE49-F238E27FC236}">
                <a16:creationId xmlns:a16="http://schemas.microsoft.com/office/drawing/2014/main" id="{687BE357-99E7-4376-E64F-3BC3E672C42D}"/>
              </a:ext>
            </a:extLst>
          </p:cNvPr>
          <p:cNvPicPr>
            <a:picLocks noChangeAspect="1"/>
          </p:cNvPicPr>
          <p:nvPr/>
        </p:nvPicPr>
        <p:blipFill>
          <a:blip r:embed="rId5"/>
          <a:stretch>
            <a:fillRect/>
          </a:stretch>
        </p:blipFill>
        <p:spPr>
          <a:xfrm>
            <a:off x="8587213" y="1417467"/>
            <a:ext cx="2690387" cy="2107331"/>
          </a:xfrm>
          <a:prstGeom prst="rect">
            <a:avLst/>
          </a:prstGeom>
        </p:spPr>
      </p:pic>
      <p:pic>
        <p:nvPicPr>
          <p:cNvPr id="14" name="Picture 13">
            <a:extLst>
              <a:ext uri="{FF2B5EF4-FFF2-40B4-BE49-F238E27FC236}">
                <a16:creationId xmlns:a16="http://schemas.microsoft.com/office/drawing/2014/main" id="{32E97808-0F11-FF43-2D6E-E0FE96885DAB}"/>
              </a:ext>
            </a:extLst>
          </p:cNvPr>
          <p:cNvPicPr>
            <a:picLocks noChangeAspect="1"/>
          </p:cNvPicPr>
          <p:nvPr/>
        </p:nvPicPr>
        <p:blipFill>
          <a:blip r:embed="rId6"/>
          <a:stretch>
            <a:fillRect/>
          </a:stretch>
        </p:blipFill>
        <p:spPr>
          <a:xfrm>
            <a:off x="8587213" y="3773425"/>
            <a:ext cx="2690387" cy="1466722"/>
          </a:xfrm>
          <a:prstGeom prst="rect">
            <a:avLst/>
          </a:prstGeom>
        </p:spPr>
      </p:pic>
    </p:spTree>
    <p:extLst>
      <p:ext uri="{BB962C8B-B14F-4D97-AF65-F5344CB8AC3E}">
        <p14:creationId xmlns:p14="http://schemas.microsoft.com/office/powerpoint/2010/main" val="54920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816FC-7982-16CA-C068-D16C6F85073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AF67790-72E4-D51D-EDF7-C5EA2D9962CD}"/>
              </a:ext>
            </a:extLst>
          </p:cNvPr>
          <p:cNvSpPr>
            <a:spLocks noGrp="1"/>
          </p:cNvSpPr>
          <p:nvPr>
            <p:ph type="ctrTitle"/>
          </p:nvPr>
        </p:nvSpPr>
        <p:spPr>
          <a:xfrm>
            <a:off x="876300" y="2142969"/>
            <a:ext cx="2503982" cy="3984876"/>
          </a:xfrm>
        </p:spPr>
        <p:txBody>
          <a:bodyPr/>
          <a:lstStyle/>
          <a:p>
            <a:r>
              <a:rPr lang="en-US" dirty="0"/>
              <a:t>Review &amp; Submit</a:t>
            </a:r>
          </a:p>
        </p:txBody>
      </p:sp>
      <p:sp>
        <p:nvSpPr>
          <p:cNvPr id="6" name="Lead-in">
            <a:extLst>
              <a:ext uri="{FF2B5EF4-FFF2-40B4-BE49-F238E27FC236}">
                <a16:creationId xmlns:a16="http://schemas.microsoft.com/office/drawing/2014/main" id="{370B0799-860D-3136-E13B-15054EA61529}"/>
              </a:ext>
            </a:extLst>
          </p:cNvPr>
          <p:cNvSpPr>
            <a:spLocks noGrp="1"/>
          </p:cNvSpPr>
          <p:nvPr>
            <p:ph idx="1"/>
          </p:nvPr>
        </p:nvSpPr>
        <p:spPr>
          <a:xfrm>
            <a:off x="3848100" y="930504"/>
            <a:ext cx="7467600" cy="672330"/>
          </a:xfrm>
        </p:spPr>
        <p:txBody>
          <a:bodyPr/>
          <a:lstStyle/>
          <a:p>
            <a:r>
              <a:rPr lang="en-US" dirty="0"/>
              <a:t>A review screen is provided to allow a final look at the request prior to submitting. Minimal changes can be made on this page.</a:t>
            </a:r>
          </a:p>
        </p:txBody>
      </p:sp>
      <p:sp>
        <p:nvSpPr>
          <p:cNvPr id="7" name="Text">
            <a:extLst>
              <a:ext uri="{FF2B5EF4-FFF2-40B4-BE49-F238E27FC236}">
                <a16:creationId xmlns:a16="http://schemas.microsoft.com/office/drawing/2014/main" id="{8C7DF2E8-8654-89EF-30AA-017C870D20CB}"/>
              </a:ext>
            </a:extLst>
          </p:cNvPr>
          <p:cNvSpPr>
            <a:spLocks noGrp="1"/>
          </p:cNvSpPr>
          <p:nvPr>
            <p:ph sz="quarter" idx="11"/>
          </p:nvPr>
        </p:nvSpPr>
        <p:spPr>
          <a:xfrm>
            <a:off x="3848100" y="1779159"/>
            <a:ext cx="7467600" cy="4348686"/>
          </a:xfrm>
        </p:spPr>
        <p:txBody>
          <a:bodyPr>
            <a:normAutofit fontScale="92500" lnSpcReduction="20000"/>
          </a:bodyPr>
          <a:lstStyle/>
          <a:p>
            <a:r>
              <a:rPr lang="en-US" dirty="0"/>
              <a:t>The following fields can be modified on the Review page</a:t>
            </a:r>
          </a:p>
          <a:p>
            <a:pPr lvl="1"/>
            <a:r>
              <a:rPr lang="en-US" b="1" dirty="0"/>
              <a:t>Key Numbers</a:t>
            </a:r>
          </a:p>
          <a:p>
            <a:pPr lvl="1"/>
            <a:r>
              <a:rPr lang="en-US" b="1" dirty="0"/>
              <a:t>Quantity</a:t>
            </a:r>
          </a:p>
          <a:p>
            <a:pPr lvl="1"/>
            <a:r>
              <a:rPr lang="en-US" b="1" dirty="0"/>
              <a:t>Requestor Notes</a:t>
            </a:r>
          </a:p>
          <a:p>
            <a:pPr lvl="1"/>
            <a:r>
              <a:rPr lang="en-US" b="1"/>
              <a:t>Watcher</a:t>
            </a:r>
            <a:endParaRPr lang="en-US" b="1" dirty="0"/>
          </a:p>
          <a:p>
            <a:pPr lvl="1"/>
            <a:r>
              <a:rPr lang="en-US" b="1" dirty="0"/>
              <a:t>Approvers</a:t>
            </a:r>
          </a:p>
          <a:p>
            <a:pPr lvl="2"/>
            <a:r>
              <a:rPr lang="en-US" b="1" i="1" dirty="0">
                <a:solidFill>
                  <a:schemeClr val="accent3"/>
                </a:solidFill>
              </a:rPr>
              <a:t>See the next slide on approver selection prior to submitting</a:t>
            </a:r>
          </a:p>
          <a:p>
            <a:pPr lvl="1"/>
            <a:endParaRPr lang="en-US" b="1" dirty="0"/>
          </a:p>
          <a:p>
            <a:pPr marL="0" indent="0">
              <a:buNone/>
            </a:pPr>
            <a:r>
              <a:rPr lang="en-US" dirty="0"/>
              <a:t>Payment can be edited or changed by clicking Back. Responsible and Pickup Person can be changed by clicking Back from the Payment page. All other changes will require you to restart your request.</a:t>
            </a:r>
          </a:p>
        </p:txBody>
      </p:sp>
    </p:spTree>
    <p:extLst>
      <p:ext uri="{BB962C8B-B14F-4D97-AF65-F5344CB8AC3E}">
        <p14:creationId xmlns:p14="http://schemas.microsoft.com/office/powerpoint/2010/main" val="121841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C386A-32F5-A9B9-A12E-F45B34B55E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7A8F7E0-1FDB-32CC-D568-54D2F2F73BFF}"/>
              </a:ext>
            </a:extLst>
          </p:cNvPr>
          <p:cNvSpPr>
            <a:spLocks noGrp="1"/>
          </p:cNvSpPr>
          <p:nvPr>
            <p:ph type="ctrTitle"/>
          </p:nvPr>
        </p:nvSpPr>
        <p:spPr>
          <a:xfrm>
            <a:off x="876300" y="2142969"/>
            <a:ext cx="2503982" cy="3984876"/>
          </a:xfrm>
        </p:spPr>
        <p:txBody>
          <a:bodyPr/>
          <a:lstStyle/>
          <a:p>
            <a:r>
              <a:rPr lang="en-US" dirty="0"/>
              <a:t>Approver Selection</a:t>
            </a:r>
          </a:p>
        </p:txBody>
      </p:sp>
      <p:sp>
        <p:nvSpPr>
          <p:cNvPr id="6" name="Lead-in">
            <a:extLst>
              <a:ext uri="{FF2B5EF4-FFF2-40B4-BE49-F238E27FC236}">
                <a16:creationId xmlns:a16="http://schemas.microsoft.com/office/drawing/2014/main" id="{5873C597-69DF-CDFF-3009-03E053AC3E5E}"/>
              </a:ext>
            </a:extLst>
          </p:cNvPr>
          <p:cNvSpPr>
            <a:spLocks noGrp="1"/>
          </p:cNvSpPr>
          <p:nvPr>
            <p:ph idx="1"/>
          </p:nvPr>
        </p:nvSpPr>
        <p:spPr>
          <a:xfrm>
            <a:off x="3848100" y="817581"/>
            <a:ext cx="7467600" cy="989448"/>
          </a:xfrm>
        </p:spPr>
        <p:txBody>
          <a:bodyPr/>
          <a:lstStyle/>
          <a:p>
            <a:r>
              <a:rPr lang="en-US" dirty="0"/>
              <a:t>Approvers for key requests are selected based on the responsible person’s supervisor and the supervisor’s supervisor and follow the rules below.</a:t>
            </a:r>
          </a:p>
        </p:txBody>
      </p:sp>
      <p:sp>
        <p:nvSpPr>
          <p:cNvPr id="7" name="Text">
            <a:extLst>
              <a:ext uri="{FF2B5EF4-FFF2-40B4-BE49-F238E27FC236}">
                <a16:creationId xmlns:a16="http://schemas.microsoft.com/office/drawing/2014/main" id="{8BEC8224-38B6-663A-BF5A-C3F3455B533B}"/>
              </a:ext>
            </a:extLst>
          </p:cNvPr>
          <p:cNvSpPr>
            <a:spLocks noGrp="1"/>
          </p:cNvSpPr>
          <p:nvPr>
            <p:ph sz="quarter" idx="11"/>
          </p:nvPr>
        </p:nvSpPr>
        <p:spPr>
          <a:xfrm>
            <a:off x="3848100" y="1913277"/>
            <a:ext cx="7467600" cy="4214568"/>
          </a:xfrm>
        </p:spPr>
        <p:txBody>
          <a:bodyPr>
            <a:normAutofit/>
          </a:bodyPr>
          <a:lstStyle/>
          <a:p>
            <a:r>
              <a:rPr lang="en-US" dirty="0"/>
              <a:t>Supervisor approval is required for all key requests</a:t>
            </a:r>
          </a:p>
          <a:p>
            <a:r>
              <a:rPr lang="en-US" dirty="0"/>
              <a:t>Department approval (supervisor’s supervisor) is required for key requests that include either/both of the following…</a:t>
            </a:r>
          </a:p>
          <a:p>
            <a:pPr lvl="1"/>
            <a:r>
              <a:rPr lang="en-US" dirty="0"/>
              <a:t>Master Key, as defined by the </a:t>
            </a:r>
            <a:r>
              <a:rPr lang="en-US" dirty="0">
                <a:solidFill>
                  <a:schemeClr val="accent3"/>
                </a:solidFill>
                <a:hlinkClick r:id="rId3">
                  <a:extLst>
                    <a:ext uri="{A12FA001-AC4F-418D-AE19-62706E023703}">
                      <ahyp:hlinkClr xmlns:ahyp="http://schemas.microsoft.com/office/drawing/2018/hyperlinkcolor" val="tx"/>
                    </a:ext>
                  </a:extLst>
                </a:hlinkClick>
              </a:rPr>
              <a:t>policy</a:t>
            </a:r>
            <a:endParaRPr lang="en-US" dirty="0">
              <a:solidFill>
                <a:schemeClr val="accent3"/>
              </a:solidFill>
            </a:endParaRPr>
          </a:p>
          <a:p>
            <a:pPr lvl="1"/>
            <a:r>
              <a:rPr lang="en-US" dirty="0"/>
              <a:t>Electronic Access Control Override Key, as defined by the </a:t>
            </a:r>
            <a:r>
              <a:rPr lang="en-US" dirty="0">
                <a:solidFill>
                  <a:schemeClr val="accent3"/>
                </a:solidFill>
                <a:hlinkClick r:id="rId3">
                  <a:extLst>
                    <a:ext uri="{A12FA001-AC4F-418D-AE19-62706E023703}">
                      <ahyp:hlinkClr xmlns:ahyp="http://schemas.microsoft.com/office/drawing/2018/hyperlinkcolor" val="tx"/>
                    </a:ext>
                  </a:extLst>
                </a:hlinkClick>
              </a:rPr>
              <a:t>policy</a:t>
            </a:r>
            <a:endParaRPr lang="en-US" dirty="0">
              <a:solidFill>
                <a:schemeClr val="accent3"/>
              </a:solidFill>
            </a:endParaRPr>
          </a:p>
          <a:p>
            <a:pPr marL="0" indent="0">
              <a:buNone/>
            </a:pPr>
            <a:endParaRPr lang="en-US" dirty="0"/>
          </a:p>
          <a:p>
            <a:pPr marL="0" indent="0">
              <a:buNone/>
            </a:pPr>
            <a:r>
              <a:rPr lang="en-US" dirty="0"/>
              <a:t>Alternate approvers can be configured for supervisor or departmental approvers by the Customer Support Center. The request must come from the individual who requires an alternate approver via email.</a:t>
            </a:r>
          </a:p>
          <a:p>
            <a:pPr lvl="1"/>
            <a:endParaRPr lang="en-US" dirty="0"/>
          </a:p>
          <a:p>
            <a:pPr lvl="1"/>
            <a:endParaRPr lang="en-US" dirty="0"/>
          </a:p>
        </p:txBody>
      </p:sp>
    </p:spTree>
    <p:extLst>
      <p:ext uri="{BB962C8B-B14F-4D97-AF65-F5344CB8AC3E}">
        <p14:creationId xmlns:p14="http://schemas.microsoft.com/office/powerpoint/2010/main" val="116531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787B6-8CFD-2707-5CC4-2B7AD22237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A4EA7B-1599-3EBC-5378-1DDE74C8B482}"/>
              </a:ext>
            </a:extLst>
          </p:cNvPr>
          <p:cNvSpPr>
            <a:spLocks noGrp="1"/>
          </p:cNvSpPr>
          <p:nvPr>
            <p:ph type="ctrTitle"/>
          </p:nvPr>
        </p:nvSpPr>
        <p:spPr>
          <a:xfrm>
            <a:off x="876300" y="2142969"/>
            <a:ext cx="2503982" cy="3984876"/>
          </a:xfrm>
        </p:spPr>
        <p:txBody>
          <a:bodyPr/>
          <a:lstStyle/>
          <a:p>
            <a:r>
              <a:rPr lang="en-US" dirty="0"/>
              <a:t>View Requests</a:t>
            </a:r>
          </a:p>
        </p:txBody>
      </p:sp>
      <p:sp>
        <p:nvSpPr>
          <p:cNvPr id="6" name="Lead-in">
            <a:extLst>
              <a:ext uri="{FF2B5EF4-FFF2-40B4-BE49-F238E27FC236}">
                <a16:creationId xmlns:a16="http://schemas.microsoft.com/office/drawing/2014/main" id="{00F7BCCE-AE23-7BD9-64C1-0AF4A81217B0}"/>
              </a:ext>
            </a:extLst>
          </p:cNvPr>
          <p:cNvSpPr>
            <a:spLocks noGrp="1"/>
          </p:cNvSpPr>
          <p:nvPr>
            <p:ph idx="1"/>
          </p:nvPr>
        </p:nvSpPr>
        <p:spPr>
          <a:xfrm>
            <a:off x="3848100" y="817581"/>
            <a:ext cx="7467600" cy="989448"/>
          </a:xfrm>
        </p:spPr>
        <p:txBody>
          <a:bodyPr/>
          <a:lstStyle/>
          <a:p>
            <a:r>
              <a:rPr lang="en-US" dirty="0"/>
              <a:t>A user can view all requests that they have submitted, are a part of and have an action pending, such as approval.</a:t>
            </a:r>
          </a:p>
        </p:txBody>
      </p:sp>
      <p:sp>
        <p:nvSpPr>
          <p:cNvPr id="7" name="Text">
            <a:extLst>
              <a:ext uri="{FF2B5EF4-FFF2-40B4-BE49-F238E27FC236}">
                <a16:creationId xmlns:a16="http://schemas.microsoft.com/office/drawing/2014/main" id="{8D7898C2-0B1A-BD96-EE0B-A4940B203A53}"/>
              </a:ext>
            </a:extLst>
          </p:cNvPr>
          <p:cNvSpPr>
            <a:spLocks noGrp="1"/>
          </p:cNvSpPr>
          <p:nvPr>
            <p:ph sz="quarter" idx="11"/>
          </p:nvPr>
        </p:nvSpPr>
        <p:spPr>
          <a:xfrm>
            <a:off x="3848100" y="1913277"/>
            <a:ext cx="7467600" cy="1515723"/>
          </a:xfrm>
        </p:spPr>
        <p:txBody>
          <a:bodyPr>
            <a:normAutofit/>
          </a:bodyPr>
          <a:lstStyle/>
          <a:p>
            <a:r>
              <a:rPr lang="en-US" dirty="0"/>
              <a:t>The </a:t>
            </a:r>
            <a:r>
              <a:rPr lang="en-US" b="1" i="1" dirty="0"/>
              <a:t>Requester</a:t>
            </a:r>
            <a:r>
              <a:rPr lang="en-US" dirty="0"/>
              <a:t>, </a:t>
            </a:r>
            <a:r>
              <a:rPr lang="en-US" b="1" i="1" dirty="0"/>
              <a:t>Responsible Person </a:t>
            </a:r>
            <a:r>
              <a:rPr lang="en-US" dirty="0"/>
              <a:t>or </a:t>
            </a:r>
            <a:r>
              <a:rPr lang="en-US" b="1" i="1" dirty="0"/>
              <a:t>Pickup Person </a:t>
            </a:r>
            <a:r>
              <a:rPr lang="en-US" dirty="0"/>
              <a:t>can view, edit and cancel requests they are named on</a:t>
            </a:r>
          </a:p>
          <a:p>
            <a:r>
              <a:rPr lang="en-US" dirty="0"/>
              <a:t>Requests can be searched, sorted and filtered based on status</a:t>
            </a:r>
          </a:p>
          <a:p>
            <a:endParaRPr lang="en-US" dirty="0"/>
          </a:p>
          <a:p>
            <a:endParaRPr lang="en-US" dirty="0"/>
          </a:p>
        </p:txBody>
      </p:sp>
      <p:pic>
        <p:nvPicPr>
          <p:cNvPr id="3" name="Picture 2">
            <a:extLst>
              <a:ext uri="{FF2B5EF4-FFF2-40B4-BE49-F238E27FC236}">
                <a16:creationId xmlns:a16="http://schemas.microsoft.com/office/drawing/2014/main" id="{46B2DDEF-E5A4-0AF2-A412-C1906074F108}"/>
              </a:ext>
            </a:extLst>
          </p:cNvPr>
          <p:cNvPicPr>
            <a:picLocks noChangeAspect="1"/>
          </p:cNvPicPr>
          <p:nvPr/>
        </p:nvPicPr>
        <p:blipFill>
          <a:blip r:embed="rId3"/>
          <a:stretch>
            <a:fillRect/>
          </a:stretch>
        </p:blipFill>
        <p:spPr>
          <a:xfrm>
            <a:off x="3848100" y="3467325"/>
            <a:ext cx="7467600" cy="2671282"/>
          </a:xfrm>
          <a:prstGeom prst="rect">
            <a:avLst/>
          </a:prstGeom>
        </p:spPr>
      </p:pic>
    </p:spTree>
    <p:extLst>
      <p:ext uri="{BB962C8B-B14F-4D97-AF65-F5344CB8AC3E}">
        <p14:creationId xmlns:p14="http://schemas.microsoft.com/office/powerpoint/2010/main" val="97272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BC02-5E0F-323F-D465-73B5DD62460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9523CCC-8BDC-DBB0-57C7-F78F9037A336}"/>
              </a:ext>
            </a:extLst>
          </p:cNvPr>
          <p:cNvSpPr>
            <a:spLocks noGrp="1"/>
          </p:cNvSpPr>
          <p:nvPr>
            <p:ph type="ctrTitle"/>
          </p:nvPr>
        </p:nvSpPr>
        <p:spPr>
          <a:xfrm>
            <a:off x="876300" y="2142969"/>
            <a:ext cx="2503982" cy="3984876"/>
          </a:xfrm>
        </p:spPr>
        <p:txBody>
          <a:bodyPr/>
          <a:lstStyle/>
          <a:p>
            <a:r>
              <a:rPr lang="en-US" dirty="0"/>
              <a:t>Request Detail</a:t>
            </a:r>
          </a:p>
        </p:txBody>
      </p:sp>
      <p:sp>
        <p:nvSpPr>
          <p:cNvPr id="7" name="Text">
            <a:extLst>
              <a:ext uri="{FF2B5EF4-FFF2-40B4-BE49-F238E27FC236}">
                <a16:creationId xmlns:a16="http://schemas.microsoft.com/office/drawing/2014/main" id="{22735F4C-3E31-AC10-D223-6E9C8A050AE1}"/>
              </a:ext>
            </a:extLst>
          </p:cNvPr>
          <p:cNvSpPr>
            <a:spLocks noGrp="1"/>
          </p:cNvSpPr>
          <p:nvPr>
            <p:ph sz="quarter" idx="11"/>
          </p:nvPr>
        </p:nvSpPr>
        <p:spPr>
          <a:xfrm>
            <a:off x="3848100" y="755829"/>
            <a:ext cx="7467600" cy="2226923"/>
          </a:xfrm>
        </p:spPr>
        <p:txBody>
          <a:bodyPr>
            <a:normAutofit/>
          </a:bodyPr>
          <a:lstStyle/>
          <a:p>
            <a:r>
              <a:rPr lang="en-US" b="1" i="1" dirty="0"/>
              <a:t>Requester Notes </a:t>
            </a:r>
            <a:r>
              <a:rPr lang="en-US" dirty="0"/>
              <a:t>can be updated prior to approval</a:t>
            </a:r>
          </a:p>
          <a:p>
            <a:r>
              <a:rPr lang="en-US" b="1" i="1" dirty="0"/>
              <a:t>Pickup Location </a:t>
            </a:r>
            <a:r>
              <a:rPr lang="en-US" dirty="0"/>
              <a:t>and </a:t>
            </a:r>
            <a:r>
              <a:rPr lang="en-US" b="1" i="1" dirty="0"/>
              <a:t>Pickup Person </a:t>
            </a:r>
            <a:r>
              <a:rPr lang="en-US" dirty="0"/>
              <a:t>can be updated at any time, but please coordinate with the Customer Support Center if after the request is approved</a:t>
            </a:r>
          </a:p>
          <a:p>
            <a:pPr lvl="1"/>
            <a:r>
              <a:rPr lang="en-US" b="1" i="1" dirty="0"/>
              <a:t>Pickup Person </a:t>
            </a:r>
            <a:r>
              <a:rPr lang="en-US" dirty="0"/>
              <a:t>will be set and locked to the </a:t>
            </a:r>
            <a:r>
              <a:rPr lang="en-US" b="1" i="1" dirty="0"/>
              <a:t>Responsible Person </a:t>
            </a:r>
            <a:r>
              <a:rPr lang="en-US" dirty="0"/>
              <a:t>if a Master or Electronic Access Control Override Key is being created</a:t>
            </a:r>
          </a:p>
          <a:p>
            <a:pPr marL="0" indent="0">
              <a:buNone/>
            </a:pPr>
            <a:endParaRPr lang="en-US" dirty="0"/>
          </a:p>
        </p:txBody>
      </p:sp>
      <p:pic>
        <p:nvPicPr>
          <p:cNvPr id="3" name="Picture 2">
            <a:extLst>
              <a:ext uri="{FF2B5EF4-FFF2-40B4-BE49-F238E27FC236}">
                <a16:creationId xmlns:a16="http://schemas.microsoft.com/office/drawing/2014/main" id="{1203A7BA-385A-BB31-0CBD-1A790CC31CB0}"/>
              </a:ext>
            </a:extLst>
          </p:cNvPr>
          <p:cNvPicPr>
            <a:picLocks noChangeAspect="1"/>
          </p:cNvPicPr>
          <p:nvPr/>
        </p:nvPicPr>
        <p:blipFill>
          <a:blip r:embed="rId3"/>
          <a:stretch>
            <a:fillRect/>
          </a:stretch>
        </p:blipFill>
        <p:spPr>
          <a:xfrm>
            <a:off x="5020032" y="3184524"/>
            <a:ext cx="4672633" cy="3108421"/>
          </a:xfrm>
          <a:prstGeom prst="rect">
            <a:avLst/>
          </a:prstGeom>
        </p:spPr>
      </p:pic>
    </p:spTree>
    <p:extLst>
      <p:ext uri="{BB962C8B-B14F-4D97-AF65-F5344CB8AC3E}">
        <p14:creationId xmlns:p14="http://schemas.microsoft.com/office/powerpoint/2010/main" val="324909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F1020-0D24-BE11-B2EE-34C13921ADA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97DD4C-4FC2-68E3-768C-F3A4E907EE0A}"/>
              </a:ext>
            </a:extLst>
          </p:cNvPr>
          <p:cNvSpPr>
            <a:spLocks noGrp="1"/>
          </p:cNvSpPr>
          <p:nvPr>
            <p:ph type="ctrTitle"/>
          </p:nvPr>
        </p:nvSpPr>
        <p:spPr>
          <a:xfrm>
            <a:off x="876300" y="2142969"/>
            <a:ext cx="2503982" cy="3984876"/>
          </a:xfrm>
        </p:spPr>
        <p:txBody>
          <a:bodyPr/>
          <a:lstStyle/>
          <a:p>
            <a:r>
              <a:rPr lang="en-US" dirty="0"/>
              <a:t>Request Status History</a:t>
            </a:r>
          </a:p>
        </p:txBody>
      </p:sp>
      <p:sp>
        <p:nvSpPr>
          <p:cNvPr id="6" name="Lead-in">
            <a:extLst>
              <a:ext uri="{FF2B5EF4-FFF2-40B4-BE49-F238E27FC236}">
                <a16:creationId xmlns:a16="http://schemas.microsoft.com/office/drawing/2014/main" id="{328DFEA4-964D-3722-2B42-B0AF93CF3453}"/>
              </a:ext>
            </a:extLst>
          </p:cNvPr>
          <p:cNvSpPr>
            <a:spLocks noGrp="1"/>
          </p:cNvSpPr>
          <p:nvPr>
            <p:ph idx="1"/>
          </p:nvPr>
        </p:nvSpPr>
        <p:spPr>
          <a:xfrm>
            <a:off x="3848100" y="1648245"/>
            <a:ext cx="7467600" cy="989448"/>
          </a:xfrm>
        </p:spPr>
        <p:txBody>
          <a:bodyPr/>
          <a:lstStyle/>
          <a:p>
            <a:r>
              <a:rPr lang="en-US" b="1" i="1" dirty="0"/>
              <a:t>Status History</a:t>
            </a:r>
            <a:r>
              <a:rPr lang="en-US" b="1" dirty="0"/>
              <a:t> </a:t>
            </a:r>
            <a:r>
              <a:rPr lang="en-US" dirty="0"/>
              <a:t>should be used to follow up with approvers to expedite</a:t>
            </a:r>
          </a:p>
        </p:txBody>
      </p:sp>
      <p:pic>
        <p:nvPicPr>
          <p:cNvPr id="3" name="Picture 2">
            <a:extLst>
              <a:ext uri="{FF2B5EF4-FFF2-40B4-BE49-F238E27FC236}">
                <a16:creationId xmlns:a16="http://schemas.microsoft.com/office/drawing/2014/main" id="{5A8F870C-5325-111B-68A3-723E79E28FA0}"/>
              </a:ext>
            </a:extLst>
          </p:cNvPr>
          <p:cNvPicPr>
            <a:picLocks noChangeAspect="1"/>
          </p:cNvPicPr>
          <p:nvPr/>
        </p:nvPicPr>
        <p:blipFill>
          <a:blip r:embed="rId3"/>
          <a:stretch>
            <a:fillRect/>
          </a:stretch>
        </p:blipFill>
        <p:spPr>
          <a:xfrm>
            <a:off x="3848100" y="3181241"/>
            <a:ext cx="7369783" cy="1592433"/>
          </a:xfrm>
          <a:prstGeom prst="rect">
            <a:avLst/>
          </a:prstGeom>
        </p:spPr>
      </p:pic>
    </p:spTree>
    <p:extLst>
      <p:ext uri="{BB962C8B-B14F-4D97-AF65-F5344CB8AC3E}">
        <p14:creationId xmlns:p14="http://schemas.microsoft.com/office/powerpoint/2010/main" val="656146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B22B9-F051-175B-A35A-FB370E5986E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DD82436-1EEC-F641-3E47-BE404DAD463D}"/>
              </a:ext>
            </a:extLst>
          </p:cNvPr>
          <p:cNvSpPr>
            <a:spLocks noGrp="1"/>
          </p:cNvSpPr>
          <p:nvPr>
            <p:ph type="ctrTitle"/>
          </p:nvPr>
        </p:nvSpPr>
        <p:spPr>
          <a:xfrm>
            <a:off x="876300" y="2142969"/>
            <a:ext cx="2503982" cy="3984876"/>
          </a:xfrm>
        </p:spPr>
        <p:txBody>
          <a:bodyPr/>
          <a:lstStyle/>
          <a:p>
            <a:r>
              <a:rPr lang="en-US" dirty="0"/>
              <a:t>Approval Process</a:t>
            </a:r>
          </a:p>
        </p:txBody>
      </p:sp>
      <p:sp>
        <p:nvSpPr>
          <p:cNvPr id="6" name="Lead-in">
            <a:extLst>
              <a:ext uri="{FF2B5EF4-FFF2-40B4-BE49-F238E27FC236}">
                <a16:creationId xmlns:a16="http://schemas.microsoft.com/office/drawing/2014/main" id="{CD94D0E9-7825-D7AF-DB86-19AD2260C45F}"/>
              </a:ext>
            </a:extLst>
          </p:cNvPr>
          <p:cNvSpPr>
            <a:spLocks noGrp="1"/>
          </p:cNvSpPr>
          <p:nvPr>
            <p:ph idx="1"/>
          </p:nvPr>
        </p:nvSpPr>
        <p:spPr>
          <a:xfrm>
            <a:off x="3848100" y="235431"/>
            <a:ext cx="7467600" cy="989448"/>
          </a:xfrm>
        </p:spPr>
        <p:txBody>
          <a:bodyPr/>
          <a:lstStyle/>
          <a:p>
            <a:r>
              <a:rPr lang="en-US" dirty="0"/>
              <a:t>The number of approval for a key request is dependent on the keys that will be created. See below for the process and conditions that affect it.</a:t>
            </a:r>
          </a:p>
        </p:txBody>
      </p:sp>
      <p:sp>
        <p:nvSpPr>
          <p:cNvPr id="7" name="Text">
            <a:extLst>
              <a:ext uri="{FF2B5EF4-FFF2-40B4-BE49-F238E27FC236}">
                <a16:creationId xmlns:a16="http://schemas.microsoft.com/office/drawing/2014/main" id="{8348AF9F-77C4-A3F7-D111-CCA709555F06}"/>
              </a:ext>
            </a:extLst>
          </p:cNvPr>
          <p:cNvSpPr>
            <a:spLocks noGrp="1"/>
          </p:cNvSpPr>
          <p:nvPr>
            <p:ph sz="quarter" idx="11"/>
          </p:nvPr>
        </p:nvSpPr>
        <p:spPr>
          <a:xfrm>
            <a:off x="3848100" y="1321715"/>
            <a:ext cx="7467600" cy="5300853"/>
          </a:xfrm>
        </p:spPr>
        <p:txBody>
          <a:bodyPr>
            <a:normAutofit fontScale="92500" lnSpcReduction="10000"/>
          </a:bodyPr>
          <a:lstStyle/>
          <a:p>
            <a:r>
              <a:rPr lang="en-US" dirty="0"/>
              <a:t>The Lock Shop will review all requests when they are submitted</a:t>
            </a:r>
          </a:p>
          <a:p>
            <a:r>
              <a:rPr lang="en-US" dirty="0"/>
              <a:t>The Supervisor will be required to approve all key requests</a:t>
            </a:r>
          </a:p>
          <a:p>
            <a:r>
              <a:rPr lang="en-US" dirty="0"/>
              <a:t>The Department (supervisor’s supervisor) is required for key requests that include either/both of the following…</a:t>
            </a:r>
          </a:p>
          <a:p>
            <a:pPr lvl="1"/>
            <a:r>
              <a:rPr lang="en-US" dirty="0"/>
              <a:t>Master Key, as defined by the </a:t>
            </a:r>
            <a:r>
              <a:rPr lang="en-US" dirty="0">
                <a:solidFill>
                  <a:schemeClr val="accent3"/>
                </a:solidFill>
                <a:hlinkClick r:id="rId3">
                  <a:extLst>
                    <a:ext uri="{A12FA001-AC4F-418D-AE19-62706E023703}">
                      <ahyp:hlinkClr xmlns:ahyp="http://schemas.microsoft.com/office/drawing/2018/hyperlinkcolor" val="tx"/>
                    </a:ext>
                  </a:extLst>
                </a:hlinkClick>
              </a:rPr>
              <a:t>policy</a:t>
            </a:r>
            <a:endParaRPr lang="en-US" dirty="0">
              <a:solidFill>
                <a:schemeClr val="accent3"/>
              </a:solidFill>
            </a:endParaRPr>
          </a:p>
          <a:p>
            <a:pPr lvl="1"/>
            <a:r>
              <a:rPr lang="en-US" dirty="0"/>
              <a:t>Electronic Access Control Override Key, as defined by the </a:t>
            </a:r>
            <a:r>
              <a:rPr lang="en-US" dirty="0">
                <a:solidFill>
                  <a:schemeClr val="accent3"/>
                </a:solidFill>
                <a:hlinkClick r:id="rId3">
                  <a:extLst>
                    <a:ext uri="{A12FA001-AC4F-418D-AE19-62706E023703}">
                      <ahyp:hlinkClr xmlns:ahyp="http://schemas.microsoft.com/office/drawing/2018/hyperlinkcolor" val="tx"/>
                    </a:ext>
                  </a:extLst>
                </a:hlinkClick>
              </a:rPr>
              <a:t>policy</a:t>
            </a:r>
            <a:endParaRPr lang="en-US" dirty="0">
              <a:solidFill>
                <a:schemeClr val="accent3"/>
              </a:solidFill>
            </a:endParaRPr>
          </a:p>
          <a:p>
            <a:r>
              <a:rPr lang="en-US" dirty="0"/>
              <a:t>The Department of Safety &amp; Security is required for key requests that include either/both of the following…</a:t>
            </a:r>
          </a:p>
          <a:p>
            <a:pPr lvl="1"/>
            <a:r>
              <a:rPr lang="en-US" dirty="0"/>
              <a:t>Master Key, as defined by the </a:t>
            </a:r>
            <a:r>
              <a:rPr lang="en-US" dirty="0">
                <a:solidFill>
                  <a:schemeClr val="accent3"/>
                </a:solidFill>
                <a:hlinkClick r:id="rId3">
                  <a:extLst>
                    <a:ext uri="{A12FA001-AC4F-418D-AE19-62706E023703}">
                      <ahyp:hlinkClr xmlns:ahyp="http://schemas.microsoft.com/office/drawing/2018/hyperlinkcolor" val="tx"/>
                    </a:ext>
                  </a:extLst>
                </a:hlinkClick>
              </a:rPr>
              <a:t>policy</a:t>
            </a:r>
            <a:endParaRPr lang="en-US" dirty="0">
              <a:solidFill>
                <a:schemeClr val="accent3"/>
              </a:solidFill>
            </a:endParaRPr>
          </a:p>
          <a:p>
            <a:pPr lvl="1"/>
            <a:r>
              <a:rPr lang="en-US" dirty="0"/>
              <a:t>Electronic Access Control Override Key, as defined by the </a:t>
            </a:r>
            <a:r>
              <a:rPr lang="en-US" dirty="0">
                <a:solidFill>
                  <a:schemeClr val="accent3"/>
                </a:solidFill>
                <a:hlinkClick r:id="rId3">
                  <a:extLst>
                    <a:ext uri="{A12FA001-AC4F-418D-AE19-62706E023703}">
                      <ahyp:hlinkClr xmlns:ahyp="http://schemas.microsoft.com/office/drawing/2018/hyperlinkcolor" val="tx"/>
                    </a:ext>
                  </a:extLst>
                </a:hlinkClick>
              </a:rPr>
              <a:t>policy</a:t>
            </a:r>
            <a:endParaRPr lang="en-US" dirty="0">
              <a:solidFill>
                <a:schemeClr val="accent3"/>
              </a:solidFill>
            </a:endParaRPr>
          </a:p>
          <a:p>
            <a:pPr marL="0" indent="0">
              <a:buNone/>
            </a:pPr>
            <a:r>
              <a:rPr lang="en-US" dirty="0"/>
              <a:t>Other approvers may be added based on the content of the request. For example, a door that provides access to a roof or mechanical room will require approval by a representative of that location.</a:t>
            </a:r>
          </a:p>
          <a:p>
            <a:endParaRPr lang="en-US" dirty="0"/>
          </a:p>
          <a:p>
            <a:endParaRPr lang="en-US" dirty="0"/>
          </a:p>
        </p:txBody>
      </p:sp>
    </p:spTree>
    <p:extLst>
      <p:ext uri="{BB962C8B-B14F-4D97-AF65-F5344CB8AC3E}">
        <p14:creationId xmlns:p14="http://schemas.microsoft.com/office/powerpoint/2010/main" val="175706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198AA-8BEF-A14C-091A-3C4D83DC7E5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8C8428-F0AD-0F73-186B-FBA6A80249AB}"/>
              </a:ext>
            </a:extLst>
          </p:cNvPr>
          <p:cNvSpPr>
            <a:spLocks noGrp="1"/>
          </p:cNvSpPr>
          <p:nvPr>
            <p:ph type="ctrTitle"/>
          </p:nvPr>
        </p:nvSpPr>
        <p:spPr>
          <a:xfrm>
            <a:off x="533400" y="2142969"/>
            <a:ext cx="2846882" cy="3984876"/>
          </a:xfrm>
        </p:spPr>
        <p:txBody>
          <a:bodyPr/>
          <a:lstStyle/>
          <a:p>
            <a:r>
              <a:rPr lang="en-US" dirty="0"/>
              <a:t>Notifications &amp;</a:t>
            </a:r>
            <a:br>
              <a:rPr lang="en-US" dirty="0"/>
            </a:br>
            <a:r>
              <a:rPr lang="en-US" dirty="0"/>
              <a:t>Cancellations</a:t>
            </a:r>
          </a:p>
        </p:txBody>
      </p:sp>
      <p:sp>
        <p:nvSpPr>
          <p:cNvPr id="6" name="Lead-in">
            <a:extLst>
              <a:ext uri="{FF2B5EF4-FFF2-40B4-BE49-F238E27FC236}">
                <a16:creationId xmlns:a16="http://schemas.microsoft.com/office/drawing/2014/main" id="{58A63592-B35E-2E42-AD30-AF9357D82C6D}"/>
              </a:ext>
            </a:extLst>
          </p:cNvPr>
          <p:cNvSpPr>
            <a:spLocks noGrp="1"/>
          </p:cNvSpPr>
          <p:nvPr>
            <p:ph idx="1"/>
          </p:nvPr>
        </p:nvSpPr>
        <p:spPr>
          <a:xfrm>
            <a:off x="3848100" y="314470"/>
            <a:ext cx="7467600" cy="831369"/>
          </a:xfrm>
        </p:spPr>
        <p:txBody>
          <a:bodyPr/>
          <a:lstStyle/>
          <a:p>
            <a:r>
              <a:rPr lang="en-US" dirty="0"/>
              <a:t>All parties involved in a key request will be notified of pertinent events and actions they are responsible for.</a:t>
            </a:r>
          </a:p>
        </p:txBody>
      </p:sp>
      <p:sp>
        <p:nvSpPr>
          <p:cNvPr id="7" name="Text">
            <a:extLst>
              <a:ext uri="{FF2B5EF4-FFF2-40B4-BE49-F238E27FC236}">
                <a16:creationId xmlns:a16="http://schemas.microsoft.com/office/drawing/2014/main" id="{EF799AA2-51C3-DA1C-52EC-A72220BE7B70}"/>
              </a:ext>
            </a:extLst>
          </p:cNvPr>
          <p:cNvSpPr>
            <a:spLocks noGrp="1"/>
          </p:cNvSpPr>
          <p:nvPr>
            <p:ph sz="quarter" idx="11"/>
          </p:nvPr>
        </p:nvSpPr>
        <p:spPr>
          <a:xfrm>
            <a:off x="3848100" y="1426028"/>
            <a:ext cx="7467600" cy="4701817"/>
          </a:xfrm>
        </p:spPr>
        <p:txBody>
          <a:bodyPr>
            <a:normAutofit fontScale="85000" lnSpcReduction="10000"/>
          </a:bodyPr>
          <a:lstStyle/>
          <a:p>
            <a:r>
              <a:rPr lang="en-US" dirty="0"/>
              <a:t>Emails are sent for the following…</a:t>
            </a:r>
          </a:p>
          <a:p>
            <a:pPr lvl="1"/>
            <a:r>
              <a:rPr lang="en-US" dirty="0"/>
              <a:t>Request Confirmation is sent to the Requester, Responsible Person and Pickup Person</a:t>
            </a:r>
          </a:p>
          <a:p>
            <a:pPr lvl="1"/>
            <a:r>
              <a:rPr lang="en-US" dirty="0"/>
              <a:t>Approval Requests, including 3-day and 7-day reminders, are sent to each approver in turn</a:t>
            </a:r>
          </a:p>
          <a:p>
            <a:pPr lvl="1"/>
            <a:r>
              <a:rPr lang="en-US" dirty="0"/>
              <a:t>Should the request be rejected or cancelled, an email will be sent to the Requester, Responsible Person and Pickup Person</a:t>
            </a:r>
          </a:p>
          <a:p>
            <a:pPr lvl="2"/>
            <a:r>
              <a:rPr lang="en-US" dirty="0"/>
              <a:t>Requests cancel after 30 days if not approved</a:t>
            </a:r>
          </a:p>
          <a:p>
            <a:pPr lvl="1"/>
            <a:r>
              <a:rPr lang="en-US" dirty="0"/>
              <a:t>When keys are ready to be picked up, Requester, Responsible Person and Pickup Person will receive and email, including 7-day and 14-day reminders</a:t>
            </a:r>
          </a:p>
          <a:p>
            <a:pPr lvl="2"/>
            <a:r>
              <a:rPr lang="en-US" dirty="0"/>
              <a:t>Keys will be destroyed on day 15 with an email sent to the Requester, Responsible Person and Pickup Person and a new request will need to be submitted</a:t>
            </a:r>
          </a:p>
          <a:p>
            <a:pPr lvl="2"/>
            <a:endParaRPr lang="en-US" dirty="0"/>
          </a:p>
          <a:p>
            <a:pPr marL="0" indent="0">
              <a:buNone/>
            </a:pPr>
            <a:r>
              <a:rPr lang="en-US" dirty="0"/>
              <a:t>Should there be a need to adjust any timeline, please contact the Customer Support Center.</a:t>
            </a:r>
          </a:p>
          <a:p>
            <a:pPr lvl="1"/>
            <a:endParaRPr lang="en-US" dirty="0"/>
          </a:p>
          <a:p>
            <a:endParaRPr lang="en-US" dirty="0"/>
          </a:p>
        </p:txBody>
      </p:sp>
    </p:spTree>
    <p:extLst>
      <p:ext uri="{BB962C8B-B14F-4D97-AF65-F5344CB8AC3E}">
        <p14:creationId xmlns:p14="http://schemas.microsoft.com/office/powerpoint/2010/main" val="3510910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30638-8988-173D-D8B8-5AABDB94346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76127FB-9820-2196-C1CA-CD5538DDCF00}"/>
              </a:ext>
            </a:extLst>
          </p:cNvPr>
          <p:cNvSpPr>
            <a:spLocks noGrp="1"/>
          </p:cNvSpPr>
          <p:nvPr>
            <p:ph type="ctrTitle"/>
          </p:nvPr>
        </p:nvSpPr>
        <p:spPr>
          <a:xfrm>
            <a:off x="876300" y="2142969"/>
            <a:ext cx="2503982" cy="3984876"/>
          </a:xfrm>
        </p:spPr>
        <p:txBody>
          <a:bodyPr/>
          <a:lstStyle/>
          <a:p>
            <a:r>
              <a:rPr lang="en-US" dirty="0"/>
              <a:t>Request Fulfillment</a:t>
            </a:r>
          </a:p>
        </p:txBody>
      </p:sp>
      <p:sp>
        <p:nvSpPr>
          <p:cNvPr id="6" name="Lead-in">
            <a:extLst>
              <a:ext uri="{FF2B5EF4-FFF2-40B4-BE49-F238E27FC236}">
                <a16:creationId xmlns:a16="http://schemas.microsoft.com/office/drawing/2014/main" id="{E301899C-FDF2-0895-1BF9-88EACAB11753}"/>
              </a:ext>
            </a:extLst>
          </p:cNvPr>
          <p:cNvSpPr>
            <a:spLocks noGrp="1"/>
          </p:cNvSpPr>
          <p:nvPr>
            <p:ph idx="1"/>
          </p:nvPr>
        </p:nvSpPr>
        <p:spPr>
          <a:xfrm>
            <a:off x="3848100" y="1326400"/>
            <a:ext cx="7467600" cy="816569"/>
          </a:xfrm>
        </p:spPr>
        <p:txBody>
          <a:bodyPr/>
          <a:lstStyle/>
          <a:p>
            <a:r>
              <a:rPr lang="en-US" dirty="0"/>
              <a:t>After a request has been approved, you will be notified when the keys are ready to be picked up at the Customer Support Center.</a:t>
            </a:r>
          </a:p>
        </p:txBody>
      </p:sp>
      <p:sp>
        <p:nvSpPr>
          <p:cNvPr id="7" name="Text">
            <a:extLst>
              <a:ext uri="{FF2B5EF4-FFF2-40B4-BE49-F238E27FC236}">
                <a16:creationId xmlns:a16="http://schemas.microsoft.com/office/drawing/2014/main" id="{801209E2-DCF0-AD47-A25F-246B47C0F276}"/>
              </a:ext>
            </a:extLst>
          </p:cNvPr>
          <p:cNvSpPr>
            <a:spLocks noGrp="1"/>
          </p:cNvSpPr>
          <p:nvPr>
            <p:ph sz="quarter" idx="11"/>
          </p:nvPr>
        </p:nvSpPr>
        <p:spPr>
          <a:xfrm>
            <a:off x="3848100" y="2516414"/>
            <a:ext cx="7467600" cy="3452586"/>
          </a:xfrm>
        </p:spPr>
        <p:txBody>
          <a:bodyPr>
            <a:normAutofit/>
          </a:bodyPr>
          <a:lstStyle/>
          <a:p>
            <a:r>
              <a:rPr lang="en-US" dirty="0"/>
              <a:t>Some requests do not result in keys being picked up</a:t>
            </a:r>
          </a:p>
          <a:p>
            <a:pPr lvl="1"/>
            <a:r>
              <a:rPr lang="en-US" dirty="0"/>
              <a:t>Transfers</a:t>
            </a:r>
          </a:p>
          <a:p>
            <a:pPr lvl="1"/>
            <a:r>
              <a:rPr lang="en-US" dirty="0"/>
              <a:t>Rekey with no keys requested (using existing keys)</a:t>
            </a:r>
          </a:p>
          <a:p>
            <a:r>
              <a:rPr lang="en-US" dirty="0"/>
              <a:t>When the request does result in keys being picked up</a:t>
            </a:r>
          </a:p>
          <a:p>
            <a:pPr lvl="1"/>
            <a:r>
              <a:rPr lang="en-US" dirty="0"/>
              <a:t>Rekeys with new keys can be delivered at the time of rekey work or picked up at the Customer Support Center</a:t>
            </a:r>
          </a:p>
          <a:p>
            <a:pPr lvl="1"/>
            <a:r>
              <a:rPr lang="en-US" dirty="0"/>
              <a:t>All other keys will be at the Customer Support Center</a:t>
            </a:r>
          </a:p>
        </p:txBody>
      </p:sp>
    </p:spTree>
    <p:extLst>
      <p:ext uri="{BB962C8B-B14F-4D97-AF65-F5344CB8AC3E}">
        <p14:creationId xmlns:p14="http://schemas.microsoft.com/office/powerpoint/2010/main" val="429064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DF0F-9626-6967-5AD5-64F4B3B081A0}"/>
              </a:ext>
            </a:extLst>
          </p:cNvPr>
          <p:cNvSpPr>
            <a:spLocks noGrp="1"/>
          </p:cNvSpPr>
          <p:nvPr>
            <p:ph type="ctrTitle"/>
          </p:nvPr>
        </p:nvSpPr>
        <p:spPr/>
        <p:txBody>
          <a:bodyPr/>
          <a:lstStyle/>
          <a:p>
            <a:r>
              <a:rPr lang="en-US" dirty="0"/>
              <a:t>Agenda</a:t>
            </a:r>
          </a:p>
        </p:txBody>
      </p:sp>
      <p:sp>
        <p:nvSpPr>
          <p:cNvPr id="3" name="Text Placeholder 2">
            <a:extLst>
              <a:ext uri="{FF2B5EF4-FFF2-40B4-BE49-F238E27FC236}">
                <a16:creationId xmlns:a16="http://schemas.microsoft.com/office/drawing/2014/main" id="{81D605FA-DAD5-8C7D-7CF6-5AC77952365D}"/>
              </a:ext>
            </a:extLst>
          </p:cNvPr>
          <p:cNvSpPr>
            <a:spLocks noGrp="1"/>
          </p:cNvSpPr>
          <p:nvPr>
            <p:ph type="body" sz="quarter" idx="10"/>
          </p:nvPr>
        </p:nvSpPr>
        <p:spPr>
          <a:xfrm>
            <a:off x="3694111" y="1668908"/>
            <a:ext cx="3425144" cy="275222"/>
          </a:xfrm>
        </p:spPr>
        <p:txBody>
          <a:bodyPr/>
          <a:lstStyle/>
          <a:p>
            <a:r>
              <a:rPr lang="en-US" b="1" dirty="0"/>
              <a:t>KEY REQUEST TYPES</a:t>
            </a:r>
          </a:p>
        </p:txBody>
      </p:sp>
      <p:sp>
        <p:nvSpPr>
          <p:cNvPr id="9" name="Text Placeholder 8">
            <a:extLst>
              <a:ext uri="{FF2B5EF4-FFF2-40B4-BE49-F238E27FC236}">
                <a16:creationId xmlns:a16="http://schemas.microsoft.com/office/drawing/2014/main" id="{3B058839-9F0E-0F9D-5828-1A53A8C43208}"/>
              </a:ext>
            </a:extLst>
          </p:cNvPr>
          <p:cNvSpPr>
            <a:spLocks noGrp="1"/>
          </p:cNvSpPr>
          <p:nvPr>
            <p:ph type="body" sz="quarter" idx="16"/>
          </p:nvPr>
        </p:nvSpPr>
        <p:spPr>
          <a:xfrm>
            <a:off x="3708514" y="2142235"/>
            <a:ext cx="6320743" cy="275222"/>
          </a:xfrm>
        </p:spPr>
        <p:txBody>
          <a:bodyPr/>
          <a:lstStyle/>
          <a:p>
            <a:r>
              <a:rPr lang="en-US" b="1" dirty="0"/>
              <a:t>USER TYPES</a:t>
            </a:r>
          </a:p>
        </p:txBody>
      </p:sp>
      <p:sp>
        <p:nvSpPr>
          <p:cNvPr id="4" name="Text Placeholder 3">
            <a:extLst>
              <a:ext uri="{FF2B5EF4-FFF2-40B4-BE49-F238E27FC236}">
                <a16:creationId xmlns:a16="http://schemas.microsoft.com/office/drawing/2014/main" id="{D47752F8-4C6C-59E6-1E70-28250F939D4A}"/>
              </a:ext>
            </a:extLst>
          </p:cNvPr>
          <p:cNvSpPr>
            <a:spLocks noGrp="1"/>
          </p:cNvSpPr>
          <p:nvPr>
            <p:ph type="body" sz="quarter" idx="11"/>
          </p:nvPr>
        </p:nvSpPr>
        <p:spPr>
          <a:xfrm>
            <a:off x="3708514" y="2616734"/>
            <a:ext cx="4774972" cy="275222"/>
          </a:xfrm>
        </p:spPr>
        <p:txBody>
          <a:bodyPr/>
          <a:lstStyle/>
          <a:p>
            <a:r>
              <a:rPr lang="en-US" b="1" dirty="0"/>
              <a:t>REQUEST INFORMATION</a:t>
            </a:r>
          </a:p>
        </p:txBody>
      </p:sp>
      <p:sp>
        <p:nvSpPr>
          <p:cNvPr id="5" name="Text Placeholder 4">
            <a:extLst>
              <a:ext uri="{FF2B5EF4-FFF2-40B4-BE49-F238E27FC236}">
                <a16:creationId xmlns:a16="http://schemas.microsoft.com/office/drawing/2014/main" id="{78D5542C-AD05-0F4D-0B7F-5A9BC968AF50}"/>
              </a:ext>
            </a:extLst>
          </p:cNvPr>
          <p:cNvSpPr>
            <a:spLocks noGrp="1"/>
          </p:cNvSpPr>
          <p:nvPr>
            <p:ph type="body" sz="quarter" idx="12"/>
          </p:nvPr>
        </p:nvSpPr>
        <p:spPr>
          <a:xfrm>
            <a:off x="3708514" y="3090943"/>
            <a:ext cx="6941230" cy="275222"/>
          </a:xfrm>
        </p:spPr>
        <p:txBody>
          <a:bodyPr/>
          <a:lstStyle/>
          <a:p>
            <a:r>
              <a:rPr lang="en-US" b="1" dirty="0"/>
              <a:t>PAYMENT OPTIONS &amp; PICKUP DETAILS</a:t>
            </a:r>
          </a:p>
        </p:txBody>
      </p:sp>
      <p:sp>
        <p:nvSpPr>
          <p:cNvPr id="6" name="Text Placeholder 5">
            <a:extLst>
              <a:ext uri="{FF2B5EF4-FFF2-40B4-BE49-F238E27FC236}">
                <a16:creationId xmlns:a16="http://schemas.microsoft.com/office/drawing/2014/main" id="{590AB8FE-70E4-C984-8703-44CC70DB0675}"/>
              </a:ext>
            </a:extLst>
          </p:cNvPr>
          <p:cNvSpPr>
            <a:spLocks noGrp="1"/>
          </p:cNvSpPr>
          <p:nvPr>
            <p:ph type="body" sz="quarter" idx="13"/>
          </p:nvPr>
        </p:nvSpPr>
        <p:spPr>
          <a:xfrm>
            <a:off x="3708514" y="3564264"/>
            <a:ext cx="4448400" cy="275222"/>
          </a:xfrm>
        </p:spPr>
        <p:txBody>
          <a:bodyPr/>
          <a:lstStyle/>
          <a:p>
            <a:r>
              <a:rPr lang="en-US" b="1" dirty="0"/>
              <a:t>REVIEW &amp; SUBMIT</a:t>
            </a:r>
          </a:p>
        </p:txBody>
      </p:sp>
      <p:sp>
        <p:nvSpPr>
          <p:cNvPr id="7" name="Text Placeholder 6">
            <a:extLst>
              <a:ext uri="{FF2B5EF4-FFF2-40B4-BE49-F238E27FC236}">
                <a16:creationId xmlns:a16="http://schemas.microsoft.com/office/drawing/2014/main" id="{83EE5C2A-BA5D-952C-0CB4-636818C69F4B}"/>
              </a:ext>
            </a:extLst>
          </p:cNvPr>
          <p:cNvSpPr>
            <a:spLocks noGrp="1"/>
          </p:cNvSpPr>
          <p:nvPr>
            <p:ph type="body" sz="quarter" idx="14"/>
          </p:nvPr>
        </p:nvSpPr>
        <p:spPr>
          <a:xfrm>
            <a:off x="3694114" y="4512676"/>
            <a:ext cx="2989715" cy="275222"/>
          </a:xfrm>
        </p:spPr>
        <p:txBody>
          <a:bodyPr/>
          <a:lstStyle/>
          <a:p>
            <a:r>
              <a:rPr lang="en-US" b="1" dirty="0"/>
              <a:t>VIEW REQUESTS</a:t>
            </a:r>
          </a:p>
        </p:txBody>
      </p:sp>
      <p:sp>
        <p:nvSpPr>
          <p:cNvPr id="8" name="Text Placeholder 7">
            <a:extLst>
              <a:ext uri="{FF2B5EF4-FFF2-40B4-BE49-F238E27FC236}">
                <a16:creationId xmlns:a16="http://schemas.microsoft.com/office/drawing/2014/main" id="{EF476434-FE87-3701-8A6D-9AA70ABD85C7}"/>
              </a:ext>
            </a:extLst>
          </p:cNvPr>
          <p:cNvSpPr>
            <a:spLocks noGrp="1"/>
          </p:cNvSpPr>
          <p:nvPr>
            <p:ph type="body" sz="quarter" idx="15"/>
          </p:nvPr>
        </p:nvSpPr>
        <p:spPr>
          <a:xfrm>
            <a:off x="3694114" y="4986589"/>
            <a:ext cx="5210400" cy="275222"/>
          </a:xfrm>
        </p:spPr>
        <p:txBody>
          <a:bodyPr/>
          <a:lstStyle/>
          <a:p>
            <a:r>
              <a:rPr lang="en-US" b="1" dirty="0"/>
              <a:t>APPROVAL PROCESS</a:t>
            </a:r>
          </a:p>
        </p:txBody>
      </p:sp>
      <p:sp>
        <p:nvSpPr>
          <p:cNvPr id="10" name="Text Placeholder 7">
            <a:extLst>
              <a:ext uri="{FF2B5EF4-FFF2-40B4-BE49-F238E27FC236}">
                <a16:creationId xmlns:a16="http://schemas.microsoft.com/office/drawing/2014/main" id="{443CD5A4-6A97-9DC4-9BDC-0DA2157BC4D5}"/>
              </a:ext>
            </a:extLst>
          </p:cNvPr>
          <p:cNvSpPr txBox="1">
            <a:spLocks/>
          </p:cNvSpPr>
          <p:nvPr/>
        </p:nvSpPr>
        <p:spPr>
          <a:xfrm>
            <a:off x="3694112" y="5933971"/>
            <a:ext cx="5210400" cy="275222"/>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1000"/>
              </a:spcBef>
              <a:buClr>
                <a:schemeClr val="accent3"/>
              </a:buClr>
              <a:buSzPct val="130000"/>
              <a:buFont typeface="Arial" panose="020B0604020202020204" pitchFamily="34" charset="0"/>
              <a:buNone/>
              <a:defRPr sz="1950" b="0" i="0" kern="1200" spc="630" baseline="0">
                <a:solidFill>
                  <a:schemeClr val="tx1"/>
                </a:solidFill>
                <a:latin typeface="ITC Franklin Gothic Std Bk XCp" panose="020B0508030503020204" pitchFamily="34" charset="77"/>
                <a:ea typeface="+mn-ea"/>
                <a:cs typeface="+mn-cs"/>
              </a:defRPr>
            </a:lvl1pPr>
            <a:lvl2pPr marL="6858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2pPr>
            <a:lvl3pPr marL="11430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3pPr>
            <a:lvl4pPr marL="16002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4pPr>
            <a:lvl5pPr marL="20574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REQUEST FULFILLMENT</a:t>
            </a:r>
          </a:p>
        </p:txBody>
      </p:sp>
      <p:sp>
        <p:nvSpPr>
          <p:cNvPr id="11" name="Text Placeholder 8">
            <a:extLst>
              <a:ext uri="{FF2B5EF4-FFF2-40B4-BE49-F238E27FC236}">
                <a16:creationId xmlns:a16="http://schemas.microsoft.com/office/drawing/2014/main" id="{5C49A0DC-2913-9E48-2EC0-C93C9A098016}"/>
              </a:ext>
            </a:extLst>
          </p:cNvPr>
          <p:cNvSpPr txBox="1">
            <a:spLocks/>
          </p:cNvSpPr>
          <p:nvPr/>
        </p:nvSpPr>
        <p:spPr>
          <a:xfrm>
            <a:off x="3694113" y="1195294"/>
            <a:ext cx="6320743" cy="275222"/>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1000"/>
              </a:spcBef>
              <a:buClr>
                <a:schemeClr val="accent3"/>
              </a:buClr>
              <a:buSzPct val="130000"/>
              <a:buFont typeface="Arial" panose="020B0604020202020204" pitchFamily="34" charset="0"/>
              <a:buNone/>
              <a:defRPr sz="1950" b="0" i="0" kern="1200" spc="630" baseline="0">
                <a:solidFill>
                  <a:schemeClr val="tx1"/>
                </a:solidFill>
                <a:latin typeface="ITC Franklin Gothic Std Bk XCp" panose="020B0508030503020204" pitchFamily="34" charset="77"/>
                <a:ea typeface="+mn-ea"/>
                <a:cs typeface="+mn-cs"/>
              </a:defRPr>
            </a:lvl1pPr>
            <a:lvl2pPr marL="6858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2pPr>
            <a:lvl3pPr marL="11430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3pPr>
            <a:lvl4pPr marL="16002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4pPr>
            <a:lvl5pPr marL="20574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ACCESSING THE KEY REQUEST FORM</a:t>
            </a:r>
          </a:p>
        </p:txBody>
      </p:sp>
      <p:sp>
        <p:nvSpPr>
          <p:cNvPr id="12" name="Text Placeholder 6">
            <a:extLst>
              <a:ext uri="{FF2B5EF4-FFF2-40B4-BE49-F238E27FC236}">
                <a16:creationId xmlns:a16="http://schemas.microsoft.com/office/drawing/2014/main" id="{4808A6C0-56CA-212A-ECAB-E0496FBCC4DB}"/>
              </a:ext>
            </a:extLst>
          </p:cNvPr>
          <p:cNvSpPr txBox="1">
            <a:spLocks/>
          </p:cNvSpPr>
          <p:nvPr/>
        </p:nvSpPr>
        <p:spPr>
          <a:xfrm>
            <a:off x="3708514" y="4038763"/>
            <a:ext cx="4448400" cy="275222"/>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1000"/>
              </a:spcBef>
              <a:buClr>
                <a:schemeClr val="accent3"/>
              </a:buClr>
              <a:buSzPct val="130000"/>
              <a:buFont typeface="Arial" panose="020B0604020202020204" pitchFamily="34" charset="0"/>
              <a:buNone/>
              <a:defRPr sz="1950" b="0" i="0" kern="1200" spc="630" baseline="0">
                <a:solidFill>
                  <a:schemeClr val="tx1"/>
                </a:solidFill>
                <a:latin typeface="ITC Franklin Gothic Std Bk XCp" panose="020B0508030503020204" pitchFamily="34" charset="77"/>
                <a:ea typeface="+mn-ea"/>
                <a:cs typeface="+mn-cs"/>
              </a:defRPr>
            </a:lvl1pPr>
            <a:lvl2pPr marL="6858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2pPr>
            <a:lvl3pPr marL="11430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3pPr>
            <a:lvl4pPr marL="16002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4pPr>
            <a:lvl5pPr marL="20574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APPROVER SELECTION</a:t>
            </a:r>
          </a:p>
        </p:txBody>
      </p:sp>
      <p:sp>
        <p:nvSpPr>
          <p:cNvPr id="13" name="Text Placeholder 7">
            <a:extLst>
              <a:ext uri="{FF2B5EF4-FFF2-40B4-BE49-F238E27FC236}">
                <a16:creationId xmlns:a16="http://schemas.microsoft.com/office/drawing/2014/main" id="{3C0F780B-2CEF-6E9D-6BA2-1CDA2E113BEB}"/>
              </a:ext>
            </a:extLst>
          </p:cNvPr>
          <p:cNvSpPr txBox="1">
            <a:spLocks/>
          </p:cNvSpPr>
          <p:nvPr/>
        </p:nvSpPr>
        <p:spPr>
          <a:xfrm>
            <a:off x="3694111" y="5459910"/>
            <a:ext cx="6320743" cy="275222"/>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1000"/>
              </a:spcBef>
              <a:buClr>
                <a:schemeClr val="accent3"/>
              </a:buClr>
              <a:buSzPct val="130000"/>
              <a:buFont typeface="Arial" panose="020B0604020202020204" pitchFamily="34" charset="0"/>
              <a:buNone/>
              <a:defRPr sz="1950" b="0" i="0" kern="1200" spc="630" baseline="0">
                <a:solidFill>
                  <a:schemeClr val="tx1"/>
                </a:solidFill>
                <a:latin typeface="ITC Franklin Gothic Std Bk XCp" panose="020B0508030503020204" pitchFamily="34" charset="77"/>
                <a:ea typeface="+mn-ea"/>
                <a:cs typeface="+mn-cs"/>
              </a:defRPr>
            </a:lvl1pPr>
            <a:lvl2pPr marL="6858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2pPr>
            <a:lvl3pPr marL="11430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3pPr>
            <a:lvl4pPr marL="16002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4pPr>
            <a:lvl5pPr marL="2057400" indent="-228600" algn="l" defTabSz="914400" rtl="0" eaLnBrk="1" latinLnBrk="0" hangingPunct="1">
              <a:lnSpc>
                <a:spcPct val="9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NOTIFICATIONS &amp; CANCELLATIONS</a:t>
            </a:r>
          </a:p>
        </p:txBody>
      </p:sp>
    </p:spTree>
    <p:extLst>
      <p:ext uri="{BB962C8B-B14F-4D97-AF65-F5344CB8AC3E}">
        <p14:creationId xmlns:p14="http://schemas.microsoft.com/office/powerpoint/2010/main" val="4250661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58190-FC0C-19A4-632C-0263EE334A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02B98A7-F12E-36C2-70E9-FAB4BED50F72}"/>
              </a:ext>
            </a:extLst>
          </p:cNvPr>
          <p:cNvSpPr>
            <a:spLocks noGrp="1"/>
          </p:cNvSpPr>
          <p:nvPr>
            <p:ph type="ctrTitle"/>
          </p:nvPr>
        </p:nvSpPr>
        <p:spPr>
          <a:xfrm>
            <a:off x="876300" y="2142969"/>
            <a:ext cx="2503982" cy="3984876"/>
          </a:xfrm>
        </p:spPr>
        <p:txBody>
          <a:bodyPr/>
          <a:lstStyle/>
          <a:p>
            <a:r>
              <a:rPr lang="en-US" dirty="0"/>
              <a:t>Signature</a:t>
            </a:r>
          </a:p>
        </p:txBody>
      </p:sp>
      <p:pic>
        <p:nvPicPr>
          <p:cNvPr id="12" name="Picture 11">
            <a:extLst>
              <a:ext uri="{FF2B5EF4-FFF2-40B4-BE49-F238E27FC236}">
                <a16:creationId xmlns:a16="http://schemas.microsoft.com/office/drawing/2014/main" id="{742B2EF5-BE70-8429-1F39-E7D1C45F22B8}"/>
              </a:ext>
            </a:extLst>
          </p:cNvPr>
          <p:cNvPicPr>
            <a:picLocks noChangeAspect="1"/>
          </p:cNvPicPr>
          <p:nvPr/>
        </p:nvPicPr>
        <p:blipFill>
          <a:blip r:embed="rId3"/>
          <a:stretch>
            <a:fillRect/>
          </a:stretch>
        </p:blipFill>
        <p:spPr>
          <a:xfrm>
            <a:off x="4151900" y="3670111"/>
            <a:ext cx="7163800" cy="2067213"/>
          </a:xfrm>
          <a:prstGeom prst="rect">
            <a:avLst/>
          </a:prstGeom>
        </p:spPr>
      </p:pic>
      <p:sp>
        <p:nvSpPr>
          <p:cNvPr id="7" name="TextBox 6">
            <a:extLst>
              <a:ext uri="{FF2B5EF4-FFF2-40B4-BE49-F238E27FC236}">
                <a16:creationId xmlns:a16="http://schemas.microsoft.com/office/drawing/2014/main" id="{B35587C5-BE09-E27C-ABBD-4FA42090D829}"/>
              </a:ext>
            </a:extLst>
          </p:cNvPr>
          <p:cNvSpPr txBox="1"/>
          <p:nvPr/>
        </p:nvSpPr>
        <p:spPr>
          <a:xfrm>
            <a:off x="3721100" y="787232"/>
            <a:ext cx="8004627" cy="677108"/>
          </a:xfrm>
          <a:prstGeom prst="rect">
            <a:avLst/>
          </a:prstGeom>
          <a:noFill/>
        </p:spPr>
        <p:txBody>
          <a:bodyPr wrap="none" rtlCol="0">
            <a:spAutoFit/>
          </a:bodyPr>
          <a:lstStyle/>
          <a:p>
            <a:r>
              <a:rPr lang="en-US" sz="2000" dirty="0">
                <a:latin typeface="ITC Franklin Gothic Std Book" panose="020B0504030503020204"/>
              </a:rPr>
              <a:t>You will be required to sign for the keys in the detail page of your request</a:t>
            </a:r>
          </a:p>
          <a:p>
            <a:endParaRPr lang="en-US" dirty="0"/>
          </a:p>
        </p:txBody>
      </p:sp>
      <p:sp>
        <p:nvSpPr>
          <p:cNvPr id="8" name="Text">
            <a:extLst>
              <a:ext uri="{FF2B5EF4-FFF2-40B4-BE49-F238E27FC236}">
                <a16:creationId xmlns:a16="http://schemas.microsoft.com/office/drawing/2014/main" id="{AC374C50-2AC8-75C1-F484-80802D108100}"/>
              </a:ext>
            </a:extLst>
          </p:cNvPr>
          <p:cNvSpPr txBox="1">
            <a:spLocks/>
          </p:cNvSpPr>
          <p:nvPr/>
        </p:nvSpPr>
        <p:spPr>
          <a:xfrm>
            <a:off x="3848100" y="1456059"/>
            <a:ext cx="7467600" cy="1972941"/>
          </a:xfrm>
          <a:prstGeom prst="rect">
            <a:avLst/>
          </a:prstGeom>
        </p:spPr>
        <p:txBody>
          <a:bodyPr vert="horz" wrap="square" lIns="0" tIns="0" rIns="0" bIns="0" rtlCol="0">
            <a:normAutofit/>
          </a:bodyPr>
          <a:lstStyle>
            <a:lvl1pPr marL="228600" indent="-228600" algn="l" defTabSz="914400" rtl="0" eaLnBrk="1" latinLnBrk="0" hangingPunct="1">
              <a:lnSpc>
                <a:spcPct val="15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1pPr>
            <a:lvl2pPr marL="685800" indent="-228600" algn="l" defTabSz="914400" rtl="0" eaLnBrk="1" latinLnBrk="0" hangingPunct="1">
              <a:lnSpc>
                <a:spcPct val="15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2pPr>
            <a:lvl3pPr marL="1143000" indent="-228600" algn="l" defTabSz="914400" rtl="0" eaLnBrk="1" latinLnBrk="0" hangingPunct="1">
              <a:lnSpc>
                <a:spcPct val="15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3pPr>
            <a:lvl4pPr marL="1600200" indent="-228600" algn="l" defTabSz="914400" rtl="0" eaLnBrk="1" latinLnBrk="0" hangingPunct="1">
              <a:lnSpc>
                <a:spcPct val="15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4pPr>
            <a:lvl5pPr marL="2057400" indent="-228600" algn="l" defTabSz="914400" rtl="0" eaLnBrk="1" latinLnBrk="0" hangingPunct="1">
              <a:lnSpc>
                <a:spcPct val="150000"/>
              </a:lnSpc>
              <a:spcBef>
                <a:spcPts val="500"/>
              </a:spcBef>
              <a:buClr>
                <a:schemeClr val="accent3"/>
              </a:buClr>
              <a:buSzPct val="130000"/>
              <a:buFont typeface="Arial" panose="020B0604020202020204" pitchFamily="34" charset="0"/>
              <a:buChar char="•"/>
              <a:defRPr sz="1800" b="0" i="0" kern="1200">
                <a:solidFill>
                  <a:schemeClr val="tx1"/>
                </a:solidFill>
                <a:latin typeface="ITC Franklin Gothic Std Book" panose="020B05040305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latin typeface="ITC Franklin Gothic Std Book" panose="020B0504030503020204"/>
              </a:rPr>
              <a:t>Sign before picking up or at the Customer Support Center</a:t>
            </a:r>
          </a:p>
          <a:p>
            <a:pPr marL="285750" indent="-285750"/>
            <a:r>
              <a:rPr lang="en-US" dirty="0">
                <a:latin typeface="ITC Franklin Gothic Std Book" panose="020B0504030503020204"/>
              </a:rPr>
              <a:t>Signing confirms you are receiving the keys and are aware of the </a:t>
            </a:r>
            <a:r>
              <a:rPr lang="en-US" dirty="0">
                <a:solidFill>
                  <a:schemeClr val="accent3"/>
                </a:solidFill>
                <a:hlinkClick r:id="rId4">
                  <a:extLst>
                    <a:ext uri="{A12FA001-AC4F-418D-AE19-62706E023703}">
                      <ahyp:hlinkClr xmlns:ahyp="http://schemas.microsoft.com/office/drawing/2018/hyperlinkcolor" val="tx"/>
                    </a:ext>
                  </a:extLst>
                </a:hlinkClick>
              </a:rPr>
              <a:t>policy</a:t>
            </a:r>
            <a:endParaRPr lang="en-US" dirty="0">
              <a:latin typeface="ITC Franklin Gothic Std Book" panose="020B0504030503020204"/>
            </a:endParaRPr>
          </a:p>
          <a:p>
            <a:pPr marL="285750" indent="-285750"/>
            <a:r>
              <a:rPr lang="en-US" dirty="0">
                <a:latin typeface="ITC Franklin Gothic Std Book" panose="020B0504030503020204"/>
              </a:rPr>
              <a:t>The Requester, Responsible Person or Pickup Person can sign and receive the keys</a:t>
            </a:r>
          </a:p>
          <a:p>
            <a:pPr marL="457200" lvl="1" indent="0">
              <a:buNone/>
            </a:pPr>
            <a:endParaRPr lang="en-US" dirty="0"/>
          </a:p>
        </p:txBody>
      </p:sp>
    </p:spTree>
    <p:extLst>
      <p:ext uri="{BB962C8B-B14F-4D97-AF65-F5344CB8AC3E}">
        <p14:creationId xmlns:p14="http://schemas.microsoft.com/office/powerpoint/2010/main" val="2498348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86D535-C3CA-2682-65B6-5B4C712DF37E}"/>
              </a:ext>
            </a:extLst>
          </p:cNvPr>
          <p:cNvSpPr>
            <a:spLocks noGrp="1"/>
          </p:cNvSpPr>
          <p:nvPr>
            <p:ph type="ctrTitle"/>
          </p:nvPr>
        </p:nvSpPr>
        <p:spPr/>
        <p:txBody>
          <a:bodyPr/>
          <a:lstStyle/>
          <a:p>
            <a:r>
              <a:rPr lang="en-US" dirty="0"/>
              <a:t>Thank you!</a:t>
            </a:r>
          </a:p>
        </p:txBody>
      </p:sp>
      <p:sp>
        <p:nvSpPr>
          <p:cNvPr id="2" name="Subtitle 1">
            <a:extLst>
              <a:ext uri="{FF2B5EF4-FFF2-40B4-BE49-F238E27FC236}">
                <a16:creationId xmlns:a16="http://schemas.microsoft.com/office/drawing/2014/main" id="{3BE72E4A-02BF-8540-BA12-AFB94E9CF6C8}"/>
              </a:ext>
            </a:extLst>
          </p:cNvPr>
          <p:cNvSpPr>
            <a:spLocks noGrp="1"/>
          </p:cNvSpPr>
          <p:nvPr>
            <p:ph type="subTitle" idx="1"/>
          </p:nvPr>
        </p:nvSpPr>
        <p:spPr>
          <a:xfrm>
            <a:off x="890861" y="5656667"/>
            <a:ext cx="10724196" cy="315686"/>
          </a:xfrm>
        </p:spPr>
        <p:txBody>
          <a:bodyPr/>
          <a:lstStyle/>
          <a:p>
            <a:r>
              <a:rPr lang="en-US" dirty="0"/>
              <a:t>Please Contact the customer support center if you have any questions</a:t>
            </a:r>
          </a:p>
        </p:txBody>
      </p:sp>
    </p:spTree>
    <p:extLst>
      <p:ext uri="{BB962C8B-B14F-4D97-AF65-F5344CB8AC3E}">
        <p14:creationId xmlns:p14="http://schemas.microsoft.com/office/powerpoint/2010/main" val="416408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B5B9AC-F101-0BA1-5F8E-664F536626B2}"/>
              </a:ext>
            </a:extLst>
          </p:cNvPr>
          <p:cNvSpPr>
            <a:spLocks noGrp="1"/>
          </p:cNvSpPr>
          <p:nvPr>
            <p:ph type="ctrTitle"/>
          </p:nvPr>
        </p:nvSpPr>
        <p:spPr>
          <a:xfrm>
            <a:off x="876300" y="2142969"/>
            <a:ext cx="2503982" cy="3984876"/>
          </a:xfrm>
        </p:spPr>
        <p:txBody>
          <a:bodyPr/>
          <a:lstStyle/>
          <a:p>
            <a:r>
              <a:rPr lang="en-US" dirty="0"/>
              <a:t>Accessing the Key Request Form</a:t>
            </a:r>
          </a:p>
        </p:txBody>
      </p:sp>
      <p:sp>
        <p:nvSpPr>
          <p:cNvPr id="6" name="Lead-in">
            <a:extLst>
              <a:ext uri="{FF2B5EF4-FFF2-40B4-BE49-F238E27FC236}">
                <a16:creationId xmlns:a16="http://schemas.microsoft.com/office/drawing/2014/main" id="{2DA443B4-823F-568F-6CFA-3A562BFAB419}"/>
              </a:ext>
            </a:extLst>
          </p:cNvPr>
          <p:cNvSpPr>
            <a:spLocks noGrp="1"/>
          </p:cNvSpPr>
          <p:nvPr>
            <p:ph idx="1"/>
          </p:nvPr>
        </p:nvSpPr>
        <p:spPr>
          <a:xfrm>
            <a:off x="3848100" y="437951"/>
            <a:ext cx="7467600" cy="1360939"/>
          </a:xfrm>
        </p:spPr>
        <p:txBody>
          <a:bodyPr/>
          <a:lstStyle/>
          <a:p>
            <a:r>
              <a:rPr lang="en-US" dirty="0"/>
              <a:t>The Key Request Form is accessible via the Customer Portal within the Keys/Electronic Access tile named Key Requests.</a:t>
            </a:r>
          </a:p>
          <a:p>
            <a:endParaRPr lang="en-US" dirty="0"/>
          </a:p>
          <a:p>
            <a:r>
              <a:rPr lang="en-US" dirty="0"/>
              <a:t>Requests can be reviewed within the tile named Review Requests.</a:t>
            </a:r>
          </a:p>
          <a:p>
            <a:endParaRPr lang="en-US" dirty="0"/>
          </a:p>
          <a:p>
            <a:r>
              <a:rPr lang="en-US" dirty="0"/>
              <a:t>The Customer Portal URL is https://customerportal.fm.virginia.edu</a:t>
            </a:r>
          </a:p>
        </p:txBody>
      </p:sp>
      <p:sp>
        <p:nvSpPr>
          <p:cNvPr id="13" name="Arrow: Right 12">
            <a:extLst>
              <a:ext uri="{FF2B5EF4-FFF2-40B4-BE49-F238E27FC236}">
                <a16:creationId xmlns:a16="http://schemas.microsoft.com/office/drawing/2014/main" id="{7483C0CC-692F-22B1-5CA7-892581256EC3}"/>
              </a:ext>
            </a:extLst>
          </p:cNvPr>
          <p:cNvSpPr/>
          <p:nvPr/>
        </p:nvSpPr>
        <p:spPr>
          <a:xfrm>
            <a:off x="7457651" y="3156995"/>
            <a:ext cx="925975" cy="54401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B3E5460A-4DC3-77B0-303B-30E6D4919BD0}"/>
              </a:ext>
            </a:extLst>
          </p:cNvPr>
          <p:cNvSpPr/>
          <p:nvPr/>
        </p:nvSpPr>
        <p:spPr>
          <a:xfrm rot="1689253">
            <a:off x="7384087" y="4486933"/>
            <a:ext cx="925975" cy="54401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0E401B-87FA-9B55-13DD-3E21049945F6}"/>
              </a:ext>
            </a:extLst>
          </p:cNvPr>
          <p:cNvPicPr>
            <a:picLocks noChangeAspect="1"/>
          </p:cNvPicPr>
          <p:nvPr/>
        </p:nvPicPr>
        <p:blipFill>
          <a:blip r:embed="rId3"/>
          <a:stretch>
            <a:fillRect/>
          </a:stretch>
        </p:blipFill>
        <p:spPr>
          <a:xfrm>
            <a:off x="3848100" y="2588351"/>
            <a:ext cx="3231047" cy="1712306"/>
          </a:xfrm>
          <a:prstGeom prst="rect">
            <a:avLst/>
          </a:prstGeom>
        </p:spPr>
      </p:pic>
      <p:pic>
        <p:nvPicPr>
          <p:cNvPr id="4" name="Picture 3">
            <a:extLst>
              <a:ext uri="{FF2B5EF4-FFF2-40B4-BE49-F238E27FC236}">
                <a16:creationId xmlns:a16="http://schemas.microsoft.com/office/drawing/2014/main" id="{A0A23960-5871-28F2-FBA4-641C9699DF7A}"/>
              </a:ext>
            </a:extLst>
          </p:cNvPr>
          <p:cNvPicPr>
            <a:picLocks noChangeAspect="1"/>
          </p:cNvPicPr>
          <p:nvPr/>
        </p:nvPicPr>
        <p:blipFill>
          <a:blip r:embed="rId4"/>
          <a:stretch>
            <a:fillRect/>
          </a:stretch>
        </p:blipFill>
        <p:spPr>
          <a:xfrm>
            <a:off x="8811718" y="2576125"/>
            <a:ext cx="2505730" cy="1724532"/>
          </a:xfrm>
          <a:prstGeom prst="rect">
            <a:avLst/>
          </a:prstGeom>
        </p:spPr>
      </p:pic>
      <p:pic>
        <p:nvPicPr>
          <p:cNvPr id="11" name="Picture 10">
            <a:extLst>
              <a:ext uri="{FF2B5EF4-FFF2-40B4-BE49-F238E27FC236}">
                <a16:creationId xmlns:a16="http://schemas.microsoft.com/office/drawing/2014/main" id="{FBE76989-8651-DE62-D673-F54BA991492E}"/>
              </a:ext>
            </a:extLst>
          </p:cNvPr>
          <p:cNvPicPr>
            <a:picLocks noChangeAspect="1"/>
          </p:cNvPicPr>
          <p:nvPr/>
        </p:nvPicPr>
        <p:blipFill>
          <a:blip r:embed="rId5"/>
          <a:stretch>
            <a:fillRect/>
          </a:stretch>
        </p:blipFill>
        <p:spPr>
          <a:xfrm>
            <a:off x="8811718" y="4481677"/>
            <a:ext cx="2509084" cy="1724533"/>
          </a:xfrm>
          <a:prstGeom prst="rect">
            <a:avLst/>
          </a:prstGeom>
        </p:spPr>
      </p:pic>
    </p:spTree>
    <p:extLst>
      <p:ext uri="{BB962C8B-B14F-4D97-AF65-F5344CB8AC3E}">
        <p14:creationId xmlns:p14="http://schemas.microsoft.com/office/powerpoint/2010/main" val="350549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59C57-BDC3-E10F-04B2-6C6A2C764A6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FA7686-7470-5579-617C-FFB955B1B103}"/>
              </a:ext>
            </a:extLst>
          </p:cNvPr>
          <p:cNvSpPr>
            <a:spLocks noGrp="1"/>
          </p:cNvSpPr>
          <p:nvPr>
            <p:ph type="ctrTitle"/>
          </p:nvPr>
        </p:nvSpPr>
        <p:spPr>
          <a:xfrm>
            <a:off x="876300" y="2142969"/>
            <a:ext cx="2503982" cy="3984876"/>
          </a:xfrm>
        </p:spPr>
        <p:txBody>
          <a:bodyPr/>
          <a:lstStyle/>
          <a:p>
            <a:r>
              <a:rPr lang="en-US" dirty="0"/>
              <a:t>Key Request Types</a:t>
            </a:r>
          </a:p>
        </p:txBody>
      </p:sp>
      <p:sp>
        <p:nvSpPr>
          <p:cNvPr id="6" name="Lead-in">
            <a:extLst>
              <a:ext uri="{FF2B5EF4-FFF2-40B4-BE49-F238E27FC236}">
                <a16:creationId xmlns:a16="http://schemas.microsoft.com/office/drawing/2014/main" id="{ECC56CE2-A634-377D-3840-5C88EC7FDD91}"/>
              </a:ext>
            </a:extLst>
          </p:cNvPr>
          <p:cNvSpPr>
            <a:spLocks noGrp="1"/>
          </p:cNvSpPr>
          <p:nvPr>
            <p:ph idx="1"/>
          </p:nvPr>
        </p:nvSpPr>
        <p:spPr>
          <a:xfrm>
            <a:off x="3848100" y="824223"/>
            <a:ext cx="7467600" cy="672330"/>
          </a:xfrm>
        </p:spPr>
        <p:txBody>
          <a:bodyPr/>
          <a:lstStyle/>
          <a:p>
            <a:r>
              <a:rPr lang="en-US" dirty="0"/>
              <a:t>There are 5 types of key requests. A request type must be identified for each request.</a:t>
            </a:r>
          </a:p>
          <a:p>
            <a:endParaRPr lang="en-US" dirty="0"/>
          </a:p>
        </p:txBody>
      </p:sp>
      <p:sp>
        <p:nvSpPr>
          <p:cNvPr id="7" name="Text">
            <a:extLst>
              <a:ext uri="{FF2B5EF4-FFF2-40B4-BE49-F238E27FC236}">
                <a16:creationId xmlns:a16="http://schemas.microsoft.com/office/drawing/2014/main" id="{A2E179FD-9D22-0360-648B-F1D0E3850C81}"/>
              </a:ext>
            </a:extLst>
          </p:cNvPr>
          <p:cNvSpPr>
            <a:spLocks noGrp="1"/>
          </p:cNvSpPr>
          <p:nvPr>
            <p:ph sz="quarter" idx="11"/>
          </p:nvPr>
        </p:nvSpPr>
        <p:spPr>
          <a:xfrm>
            <a:off x="3848100" y="1657452"/>
            <a:ext cx="7467600" cy="2626745"/>
          </a:xfrm>
        </p:spPr>
        <p:txBody>
          <a:bodyPr/>
          <a:lstStyle/>
          <a:p>
            <a:r>
              <a:rPr lang="en-US" b="1" dirty="0"/>
              <a:t>New </a:t>
            </a:r>
            <a:r>
              <a:rPr lang="en-US" dirty="0"/>
              <a:t>– a key that is not being replaced</a:t>
            </a:r>
            <a:endParaRPr lang="en-US" b="1" dirty="0"/>
          </a:p>
          <a:p>
            <a:r>
              <a:rPr lang="en-US" b="1" dirty="0"/>
              <a:t>Temporary </a:t>
            </a:r>
            <a:r>
              <a:rPr lang="en-US" dirty="0"/>
              <a:t>– a key that is needed for a defined period</a:t>
            </a:r>
            <a:endParaRPr lang="en-US" b="1" dirty="0"/>
          </a:p>
          <a:p>
            <a:r>
              <a:rPr lang="en-US" b="1" dirty="0"/>
              <a:t>Transfer </a:t>
            </a:r>
            <a:r>
              <a:rPr lang="en-US" dirty="0"/>
              <a:t>– update the responsible person for one or more keys</a:t>
            </a:r>
            <a:endParaRPr lang="en-US" b="1" dirty="0"/>
          </a:p>
          <a:p>
            <a:r>
              <a:rPr lang="en-US" b="1" dirty="0"/>
              <a:t>Rekey </a:t>
            </a:r>
            <a:r>
              <a:rPr lang="en-US" dirty="0"/>
              <a:t>- change the key for one or more doors</a:t>
            </a:r>
            <a:endParaRPr lang="en-US" b="1" dirty="0"/>
          </a:p>
          <a:p>
            <a:r>
              <a:rPr lang="en-US" b="1" dirty="0"/>
              <a:t>Replacement </a:t>
            </a:r>
            <a:r>
              <a:rPr lang="en-US" dirty="0"/>
              <a:t>- a key that is being replaced due to damaged, lost or stolen key</a:t>
            </a:r>
            <a:endParaRPr lang="en-US" b="1" dirty="0"/>
          </a:p>
          <a:p>
            <a:endParaRPr lang="en-US" dirty="0"/>
          </a:p>
        </p:txBody>
      </p:sp>
      <p:pic>
        <p:nvPicPr>
          <p:cNvPr id="3" name="Picture 2">
            <a:extLst>
              <a:ext uri="{FF2B5EF4-FFF2-40B4-BE49-F238E27FC236}">
                <a16:creationId xmlns:a16="http://schemas.microsoft.com/office/drawing/2014/main" id="{668A76B9-D63D-3135-4B37-BA8F836D33BC}"/>
              </a:ext>
            </a:extLst>
          </p:cNvPr>
          <p:cNvPicPr>
            <a:picLocks noChangeAspect="1"/>
          </p:cNvPicPr>
          <p:nvPr/>
        </p:nvPicPr>
        <p:blipFill>
          <a:blip r:embed="rId3"/>
          <a:stretch>
            <a:fillRect/>
          </a:stretch>
        </p:blipFill>
        <p:spPr>
          <a:xfrm>
            <a:off x="5206712" y="4605995"/>
            <a:ext cx="6108988" cy="1588680"/>
          </a:xfrm>
          <a:prstGeom prst="rect">
            <a:avLst/>
          </a:prstGeom>
        </p:spPr>
      </p:pic>
    </p:spTree>
    <p:extLst>
      <p:ext uri="{BB962C8B-B14F-4D97-AF65-F5344CB8AC3E}">
        <p14:creationId xmlns:p14="http://schemas.microsoft.com/office/powerpoint/2010/main" val="226428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255FC-5AD2-3CA5-2895-0266A609AC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A7F276-999A-EC97-2139-014718E4AE28}"/>
              </a:ext>
            </a:extLst>
          </p:cNvPr>
          <p:cNvSpPr>
            <a:spLocks noGrp="1"/>
          </p:cNvSpPr>
          <p:nvPr>
            <p:ph type="ctrTitle"/>
          </p:nvPr>
        </p:nvSpPr>
        <p:spPr>
          <a:xfrm>
            <a:off x="876300" y="2142969"/>
            <a:ext cx="2503982" cy="3984876"/>
          </a:xfrm>
        </p:spPr>
        <p:txBody>
          <a:bodyPr/>
          <a:lstStyle/>
          <a:p>
            <a:r>
              <a:rPr lang="en-US" dirty="0"/>
              <a:t>User </a:t>
            </a:r>
            <a:br>
              <a:rPr lang="en-US" dirty="0"/>
            </a:br>
            <a:r>
              <a:rPr lang="en-US" dirty="0"/>
              <a:t>Types</a:t>
            </a:r>
          </a:p>
        </p:txBody>
      </p:sp>
      <p:sp>
        <p:nvSpPr>
          <p:cNvPr id="6" name="Lead-in">
            <a:extLst>
              <a:ext uri="{FF2B5EF4-FFF2-40B4-BE49-F238E27FC236}">
                <a16:creationId xmlns:a16="http://schemas.microsoft.com/office/drawing/2014/main" id="{4D15B98B-81DF-1242-6245-7C8FF0F57402}"/>
              </a:ext>
            </a:extLst>
          </p:cNvPr>
          <p:cNvSpPr>
            <a:spLocks noGrp="1"/>
          </p:cNvSpPr>
          <p:nvPr>
            <p:ph idx="1"/>
          </p:nvPr>
        </p:nvSpPr>
        <p:spPr>
          <a:xfrm>
            <a:off x="3848100" y="1191349"/>
            <a:ext cx="7467600" cy="672330"/>
          </a:xfrm>
        </p:spPr>
        <p:txBody>
          <a:bodyPr/>
          <a:lstStyle/>
          <a:p>
            <a:r>
              <a:rPr lang="en-US" dirty="0"/>
              <a:t>There are 3 types of user that can be identified in a key request.</a:t>
            </a:r>
          </a:p>
          <a:p>
            <a:endParaRPr lang="en-US" dirty="0"/>
          </a:p>
        </p:txBody>
      </p:sp>
      <p:sp>
        <p:nvSpPr>
          <p:cNvPr id="7" name="Text">
            <a:extLst>
              <a:ext uri="{FF2B5EF4-FFF2-40B4-BE49-F238E27FC236}">
                <a16:creationId xmlns:a16="http://schemas.microsoft.com/office/drawing/2014/main" id="{A655AAD2-C047-CC3F-F8F5-54D08898CF24}"/>
              </a:ext>
            </a:extLst>
          </p:cNvPr>
          <p:cNvSpPr>
            <a:spLocks noGrp="1"/>
          </p:cNvSpPr>
          <p:nvPr>
            <p:ph sz="quarter" idx="11"/>
          </p:nvPr>
        </p:nvSpPr>
        <p:spPr>
          <a:xfrm>
            <a:off x="3848100" y="1863679"/>
            <a:ext cx="7467600" cy="3984876"/>
          </a:xfrm>
        </p:spPr>
        <p:txBody>
          <a:bodyPr>
            <a:normAutofit/>
          </a:bodyPr>
          <a:lstStyle/>
          <a:p>
            <a:r>
              <a:rPr lang="en-US" b="1" dirty="0"/>
              <a:t>Requester</a:t>
            </a:r>
            <a:r>
              <a:rPr lang="en-US" dirty="0"/>
              <a:t> – the person who is submitting the request; the person designated as the responsible person if no responsible person is declared</a:t>
            </a:r>
          </a:p>
          <a:p>
            <a:r>
              <a:rPr lang="en-US" b="1" dirty="0"/>
              <a:t>Responsible Person </a:t>
            </a:r>
            <a:r>
              <a:rPr lang="en-US" dirty="0"/>
              <a:t>– the person who will be responsible for and/or retain the keys created due to the request</a:t>
            </a:r>
          </a:p>
          <a:p>
            <a:r>
              <a:rPr lang="en-US" b="1" dirty="0"/>
              <a:t>Pick up Person </a:t>
            </a:r>
            <a:r>
              <a:rPr lang="en-US" dirty="0"/>
              <a:t>– the person who has been declared to pickup the created keys and deliver them to the requester or responsible person</a:t>
            </a:r>
          </a:p>
          <a:p>
            <a:pPr marL="0" indent="0">
              <a:buNone/>
            </a:pPr>
            <a:endParaRPr lang="en-US" dirty="0"/>
          </a:p>
          <a:p>
            <a:pPr marL="0" indent="0">
              <a:buNone/>
            </a:pPr>
            <a:r>
              <a:rPr lang="en-US" dirty="0"/>
              <a:t>For Transfer requests, only the requester is needed. </a:t>
            </a:r>
          </a:p>
        </p:txBody>
      </p:sp>
    </p:spTree>
    <p:extLst>
      <p:ext uri="{BB962C8B-B14F-4D97-AF65-F5344CB8AC3E}">
        <p14:creationId xmlns:p14="http://schemas.microsoft.com/office/powerpoint/2010/main" val="235940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9E500-B094-54B2-C57A-00D800CE57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CEBE256-F754-A537-40B3-FD4AFBA040A2}"/>
              </a:ext>
            </a:extLst>
          </p:cNvPr>
          <p:cNvSpPr>
            <a:spLocks noGrp="1"/>
          </p:cNvSpPr>
          <p:nvPr>
            <p:ph type="ctrTitle"/>
          </p:nvPr>
        </p:nvSpPr>
        <p:spPr>
          <a:xfrm>
            <a:off x="876300" y="2142969"/>
            <a:ext cx="2628900" cy="3984876"/>
          </a:xfrm>
        </p:spPr>
        <p:txBody>
          <a:bodyPr/>
          <a:lstStyle/>
          <a:p>
            <a:r>
              <a:rPr lang="en-US" dirty="0"/>
              <a:t>User Information</a:t>
            </a:r>
          </a:p>
        </p:txBody>
      </p:sp>
      <p:sp>
        <p:nvSpPr>
          <p:cNvPr id="6" name="Lead-in">
            <a:extLst>
              <a:ext uri="{FF2B5EF4-FFF2-40B4-BE49-F238E27FC236}">
                <a16:creationId xmlns:a16="http://schemas.microsoft.com/office/drawing/2014/main" id="{95AFC0D2-5C66-C9DF-E2C7-DE3F758D5398}"/>
              </a:ext>
            </a:extLst>
          </p:cNvPr>
          <p:cNvSpPr>
            <a:spLocks noGrp="1"/>
          </p:cNvSpPr>
          <p:nvPr>
            <p:ph idx="1"/>
          </p:nvPr>
        </p:nvSpPr>
        <p:spPr>
          <a:xfrm>
            <a:off x="3848100" y="899249"/>
            <a:ext cx="7467600" cy="672330"/>
          </a:xfrm>
        </p:spPr>
        <p:txBody>
          <a:bodyPr/>
          <a:lstStyle/>
          <a:p>
            <a:r>
              <a:rPr lang="en-US" dirty="0"/>
              <a:t>Check the box for the Responsible and/or Pickup Person to add these users to requests other than Transfers.</a:t>
            </a:r>
          </a:p>
          <a:p>
            <a:endParaRPr lang="en-US" dirty="0"/>
          </a:p>
        </p:txBody>
      </p:sp>
      <p:pic>
        <p:nvPicPr>
          <p:cNvPr id="12" name="Picture 11">
            <a:extLst>
              <a:ext uri="{FF2B5EF4-FFF2-40B4-BE49-F238E27FC236}">
                <a16:creationId xmlns:a16="http://schemas.microsoft.com/office/drawing/2014/main" id="{EC6281DB-2065-2675-AE01-4E5B9B61AE57}"/>
              </a:ext>
            </a:extLst>
          </p:cNvPr>
          <p:cNvPicPr>
            <a:picLocks noChangeAspect="1"/>
          </p:cNvPicPr>
          <p:nvPr/>
        </p:nvPicPr>
        <p:blipFill>
          <a:blip r:embed="rId3"/>
          <a:stretch>
            <a:fillRect/>
          </a:stretch>
        </p:blipFill>
        <p:spPr>
          <a:xfrm>
            <a:off x="3848099" y="2320770"/>
            <a:ext cx="7467600" cy="3402762"/>
          </a:xfrm>
          <a:prstGeom prst="rect">
            <a:avLst/>
          </a:prstGeom>
        </p:spPr>
      </p:pic>
    </p:spTree>
    <p:extLst>
      <p:ext uri="{BB962C8B-B14F-4D97-AF65-F5344CB8AC3E}">
        <p14:creationId xmlns:p14="http://schemas.microsoft.com/office/powerpoint/2010/main" val="344730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0053-5707-8EDA-39CE-AEDE298F47B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CB1E56D-8EDA-3650-72C2-2102146D5453}"/>
              </a:ext>
            </a:extLst>
          </p:cNvPr>
          <p:cNvSpPr>
            <a:spLocks noGrp="1"/>
          </p:cNvSpPr>
          <p:nvPr>
            <p:ph type="ctrTitle"/>
          </p:nvPr>
        </p:nvSpPr>
        <p:spPr>
          <a:xfrm>
            <a:off x="876300" y="2142969"/>
            <a:ext cx="2503982" cy="3984876"/>
          </a:xfrm>
        </p:spPr>
        <p:txBody>
          <a:bodyPr/>
          <a:lstStyle/>
          <a:p>
            <a:r>
              <a:rPr lang="en-US" dirty="0"/>
              <a:t>Transfer Users</a:t>
            </a:r>
          </a:p>
        </p:txBody>
      </p:sp>
      <p:sp>
        <p:nvSpPr>
          <p:cNvPr id="6" name="Lead-in">
            <a:extLst>
              <a:ext uri="{FF2B5EF4-FFF2-40B4-BE49-F238E27FC236}">
                <a16:creationId xmlns:a16="http://schemas.microsoft.com/office/drawing/2014/main" id="{A4B59532-99A2-8979-B292-F4B9B45AF394}"/>
              </a:ext>
            </a:extLst>
          </p:cNvPr>
          <p:cNvSpPr>
            <a:spLocks noGrp="1"/>
          </p:cNvSpPr>
          <p:nvPr>
            <p:ph idx="1"/>
          </p:nvPr>
        </p:nvSpPr>
        <p:spPr>
          <a:xfrm>
            <a:off x="3848100" y="553349"/>
            <a:ext cx="7467600" cy="672330"/>
          </a:xfrm>
        </p:spPr>
        <p:txBody>
          <a:bodyPr/>
          <a:lstStyle/>
          <a:p>
            <a:r>
              <a:rPr lang="en-US" dirty="0"/>
              <a:t>For Transfers, the people who the key(s) is being transferred to and from will be required and can be UVA or non-UVA employees.</a:t>
            </a:r>
          </a:p>
          <a:p>
            <a:endParaRPr lang="en-US" dirty="0"/>
          </a:p>
        </p:txBody>
      </p:sp>
      <p:sp>
        <p:nvSpPr>
          <p:cNvPr id="13" name="TextBox 12">
            <a:extLst>
              <a:ext uri="{FF2B5EF4-FFF2-40B4-BE49-F238E27FC236}">
                <a16:creationId xmlns:a16="http://schemas.microsoft.com/office/drawing/2014/main" id="{40D6DF2D-8103-9BF6-EBFF-9809CD46420B}"/>
              </a:ext>
            </a:extLst>
          </p:cNvPr>
          <p:cNvSpPr txBox="1"/>
          <p:nvPr/>
        </p:nvSpPr>
        <p:spPr>
          <a:xfrm>
            <a:off x="3848101" y="5381321"/>
            <a:ext cx="7467599" cy="1200329"/>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US" b="1" dirty="0"/>
              <a:t>Myself</a:t>
            </a:r>
            <a:r>
              <a:rPr lang="en-US" dirty="0"/>
              <a:t> – the requester</a:t>
            </a:r>
          </a:p>
          <a:p>
            <a:pPr marL="285750" indent="-285750">
              <a:buClr>
                <a:schemeClr val="accent3"/>
              </a:buClr>
              <a:buFont typeface="Arial" panose="020B0604020202020204" pitchFamily="34" charset="0"/>
              <a:buChar char="•"/>
            </a:pPr>
            <a:r>
              <a:rPr lang="en-US" b="1" dirty="0"/>
              <a:t>Other UVA Employee </a:t>
            </a:r>
            <a:r>
              <a:rPr lang="en-US" dirty="0"/>
              <a:t>– a UVA employee with a computing ID</a:t>
            </a:r>
          </a:p>
          <a:p>
            <a:pPr marL="285750" indent="-285750">
              <a:buClr>
                <a:schemeClr val="accent3"/>
              </a:buClr>
              <a:buFont typeface="Arial" panose="020B0604020202020204" pitchFamily="34" charset="0"/>
              <a:buChar char="•"/>
            </a:pPr>
            <a:r>
              <a:rPr lang="en-US" b="1" dirty="0"/>
              <a:t>Non-UVA Employee </a:t>
            </a:r>
            <a:r>
              <a:rPr lang="en-US" dirty="0"/>
              <a:t>– a person without a computing ID, who must be sponsored by a UVA employee</a:t>
            </a:r>
          </a:p>
        </p:txBody>
      </p:sp>
      <p:pic>
        <p:nvPicPr>
          <p:cNvPr id="15" name="Picture 14">
            <a:extLst>
              <a:ext uri="{FF2B5EF4-FFF2-40B4-BE49-F238E27FC236}">
                <a16:creationId xmlns:a16="http://schemas.microsoft.com/office/drawing/2014/main" id="{73F7D41F-56AF-3BF8-F818-E602C7822B4D}"/>
              </a:ext>
            </a:extLst>
          </p:cNvPr>
          <p:cNvPicPr>
            <a:picLocks noChangeAspect="1"/>
          </p:cNvPicPr>
          <p:nvPr/>
        </p:nvPicPr>
        <p:blipFill>
          <a:blip r:embed="rId3"/>
          <a:stretch>
            <a:fillRect/>
          </a:stretch>
        </p:blipFill>
        <p:spPr>
          <a:xfrm>
            <a:off x="7581899" y="1389664"/>
            <a:ext cx="2965107" cy="3732772"/>
          </a:xfrm>
          <a:prstGeom prst="rect">
            <a:avLst/>
          </a:prstGeom>
        </p:spPr>
      </p:pic>
      <p:pic>
        <p:nvPicPr>
          <p:cNvPr id="19" name="Picture 18">
            <a:extLst>
              <a:ext uri="{FF2B5EF4-FFF2-40B4-BE49-F238E27FC236}">
                <a16:creationId xmlns:a16="http://schemas.microsoft.com/office/drawing/2014/main" id="{D9017DD8-19DE-2621-0F24-402B526DA0B0}"/>
              </a:ext>
            </a:extLst>
          </p:cNvPr>
          <p:cNvPicPr>
            <a:picLocks noChangeAspect="1"/>
          </p:cNvPicPr>
          <p:nvPr/>
        </p:nvPicPr>
        <p:blipFill>
          <a:blip r:embed="rId4"/>
          <a:stretch>
            <a:fillRect/>
          </a:stretch>
        </p:blipFill>
        <p:spPr>
          <a:xfrm>
            <a:off x="4741487" y="1389664"/>
            <a:ext cx="2247900" cy="3345712"/>
          </a:xfrm>
          <a:prstGeom prst="rect">
            <a:avLst/>
          </a:prstGeom>
        </p:spPr>
      </p:pic>
    </p:spTree>
    <p:extLst>
      <p:ext uri="{BB962C8B-B14F-4D97-AF65-F5344CB8AC3E}">
        <p14:creationId xmlns:p14="http://schemas.microsoft.com/office/powerpoint/2010/main" val="234292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2D27F-9881-062B-958D-B3D9FAA0DAE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2FD2D58-DD0D-4CDE-AE01-828706B5FA30}"/>
              </a:ext>
            </a:extLst>
          </p:cNvPr>
          <p:cNvSpPr>
            <a:spLocks noGrp="1"/>
          </p:cNvSpPr>
          <p:nvPr>
            <p:ph type="ctrTitle"/>
          </p:nvPr>
        </p:nvSpPr>
        <p:spPr>
          <a:xfrm>
            <a:off x="772886" y="2142969"/>
            <a:ext cx="2607396" cy="3984876"/>
          </a:xfrm>
        </p:spPr>
        <p:txBody>
          <a:bodyPr/>
          <a:lstStyle/>
          <a:p>
            <a:r>
              <a:rPr lang="en-US" dirty="0"/>
              <a:t>Key Request</a:t>
            </a:r>
            <a:br>
              <a:rPr lang="en-US" dirty="0"/>
            </a:br>
            <a:r>
              <a:rPr lang="en-US" dirty="0"/>
              <a:t>Information</a:t>
            </a:r>
          </a:p>
        </p:txBody>
      </p:sp>
      <p:sp>
        <p:nvSpPr>
          <p:cNvPr id="6" name="Lead-in">
            <a:extLst>
              <a:ext uri="{FF2B5EF4-FFF2-40B4-BE49-F238E27FC236}">
                <a16:creationId xmlns:a16="http://schemas.microsoft.com/office/drawing/2014/main" id="{A39A1076-F60C-62D2-5CEA-426C50C644A5}"/>
              </a:ext>
            </a:extLst>
          </p:cNvPr>
          <p:cNvSpPr>
            <a:spLocks noGrp="1"/>
          </p:cNvSpPr>
          <p:nvPr>
            <p:ph idx="1"/>
          </p:nvPr>
        </p:nvSpPr>
        <p:spPr>
          <a:xfrm>
            <a:off x="3848100" y="302349"/>
            <a:ext cx="7467600" cy="672330"/>
          </a:xfrm>
        </p:spPr>
        <p:txBody>
          <a:bodyPr/>
          <a:lstStyle/>
          <a:p>
            <a:r>
              <a:rPr lang="en-US" dirty="0"/>
              <a:t>For each request type, there is minimum required information defined, as well as supporting fields to expand on your request.</a:t>
            </a:r>
          </a:p>
          <a:p>
            <a:endParaRPr lang="en-US" dirty="0"/>
          </a:p>
        </p:txBody>
      </p:sp>
      <p:sp>
        <p:nvSpPr>
          <p:cNvPr id="7" name="Text">
            <a:extLst>
              <a:ext uri="{FF2B5EF4-FFF2-40B4-BE49-F238E27FC236}">
                <a16:creationId xmlns:a16="http://schemas.microsoft.com/office/drawing/2014/main" id="{70FFB51B-E432-E9CC-CE87-A81F26DB44AD}"/>
              </a:ext>
            </a:extLst>
          </p:cNvPr>
          <p:cNvSpPr>
            <a:spLocks noGrp="1"/>
          </p:cNvSpPr>
          <p:nvPr>
            <p:ph sz="quarter" idx="11"/>
          </p:nvPr>
        </p:nvSpPr>
        <p:spPr>
          <a:xfrm>
            <a:off x="3848100" y="974679"/>
            <a:ext cx="7467600" cy="4565309"/>
          </a:xfrm>
        </p:spPr>
        <p:txBody>
          <a:bodyPr>
            <a:normAutofit fontScale="85000" lnSpcReduction="10000"/>
          </a:bodyPr>
          <a:lstStyle/>
          <a:p>
            <a:r>
              <a:rPr lang="en-US" dirty="0"/>
              <a:t>Required on all request types, except Transfers</a:t>
            </a:r>
          </a:p>
          <a:p>
            <a:pPr lvl="1"/>
            <a:r>
              <a:rPr lang="en-US" b="1" dirty="0"/>
              <a:t>Property </a:t>
            </a:r>
            <a:r>
              <a:rPr lang="en-US" dirty="0"/>
              <a:t>– searchable by number or name</a:t>
            </a:r>
            <a:endParaRPr lang="en-US" b="1" dirty="0"/>
          </a:p>
          <a:p>
            <a:pPr lvl="1"/>
            <a:r>
              <a:rPr lang="en-US" b="1" dirty="0"/>
              <a:t>Type of Key</a:t>
            </a:r>
            <a:r>
              <a:rPr lang="en-US" dirty="0"/>
              <a:t> – interior or exterior</a:t>
            </a:r>
            <a:endParaRPr lang="en-US" b="1" dirty="0"/>
          </a:p>
          <a:p>
            <a:pPr lvl="1"/>
            <a:r>
              <a:rPr lang="en-US" b="1" dirty="0"/>
              <a:t>Quantity</a:t>
            </a:r>
            <a:r>
              <a:rPr lang="en-US" dirty="0"/>
              <a:t> – represents total number of keys being requested</a:t>
            </a:r>
            <a:endParaRPr lang="en-US" b="1" dirty="0"/>
          </a:p>
          <a:p>
            <a:r>
              <a:rPr lang="en-US" dirty="0"/>
              <a:t>Required on Transfer Requests only</a:t>
            </a:r>
          </a:p>
          <a:p>
            <a:pPr lvl="1"/>
            <a:r>
              <a:rPr lang="en-US" b="1" dirty="0"/>
              <a:t>Key Number(s)</a:t>
            </a:r>
            <a:r>
              <a:rPr lang="en-US" dirty="0"/>
              <a:t> – the engraved identifier on the key, either alpha-numeric or six-digits</a:t>
            </a:r>
            <a:endParaRPr lang="en-US" b="1" dirty="0"/>
          </a:p>
          <a:p>
            <a:r>
              <a:rPr lang="en-US" dirty="0"/>
              <a:t>Required on all request types</a:t>
            </a:r>
          </a:p>
          <a:p>
            <a:pPr lvl="1"/>
            <a:r>
              <a:rPr lang="en-US" b="1" dirty="0"/>
              <a:t>Justification </a:t>
            </a:r>
            <a:r>
              <a:rPr lang="en-US" dirty="0"/>
              <a:t>– why is the key(s) being requested?</a:t>
            </a:r>
            <a:endParaRPr lang="en-US" b="1" dirty="0"/>
          </a:p>
          <a:p>
            <a:r>
              <a:rPr lang="en-US" dirty="0"/>
              <a:t>Conditionally Required on all request types, except Transfers</a:t>
            </a:r>
          </a:p>
          <a:p>
            <a:pPr lvl="1"/>
            <a:r>
              <a:rPr lang="en-US" b="1" dirty="0"/>
              <a:t>Explanation</a:t>
            </a:r>
            <a:r>
              <a:rPr lang="en-US" dirty="0"/>
              <a:t> – required if no rooms and/or key numbers are provided</a:t>
            </a:r>
          </a:p>
          <a:p>
            <a:r>
              <a:rPr lang="en-US" dirty="0"/>
              <a:t>Required for Temporary Requests only</a:t>
            </a:r>
          </a:p>
          <a:p>
            <a:pPr lvl="1"/>
            <a:r>
              <a:rPr lang="en-US" b="1" dirty="0"/>
              <a:t>Return Date </a:t>
            </a:r>
            <a:r>
              <a:rPr lang="en-US" dirty="0"/>
              <a:t>– when will the key no longer be needed?</a:t>
            </a:r>
          </a:p>
        </p:txBody>
      </p:sp>
      <p:sp>
        <p:nvSpPr>
          <p:cNvPr id="2" name="TextBox 1">
            <a:extLst>
              <a:ext uri="{FF2B5EF4-FFF2-40B4-BE49-F238E27FC236}">
                <a16:creationId xmlns:a16="http://schemas.microsoft.com/office/drawing/2014/main" id="{1975B462-6188-A01C-796B-810B35EE3526}"/>
              </a:ext>
            </a:extLst>
          </p:cNvPr>
          <p:cNvSpPr txBox="1"/>
          <p:nvPr/>
        </p:nvSpPr>
        <p:spPr>
          <a:xfrm>
            <a:off x="3848100" y="5632321"/>
            <a:ext cx="7467599" cy="923330"/>
          </a:xfrm>
          <a:prstGeom prst="rect">
            <a:avLst/>
          </a:prstGeom>
          <a:noFill/>
        </p:spPr>
        <p:txBody>
          <a:bodyPr wrap="square" rtlCol="0">
            <a:spAutoFit/>
          </a:bodyPr>
          <a:lstStyle/>
          <a:p>
            <a:r>
              <a:rPr lang="en-US">
                <a:latin typeface="ITC Franklin Gothic Std Bk Cd"/>
              </a:rPr>
              <a:t>Should a key be reported lost or stolen via a Replacement or Rekey request, you may have to report it to the UPD or local agency and provide a police report number.</a:t>
            </a:r>
            <a:endParaRPr lang="en-US" dirty="0">
              <a:latin typeface="ITC Franklin Gothic Std Bk Cd"/>
            </a:endParaRPr>
          </a:p>
        </p:txBody>
      </p:sp>
    </p:spTree>
    <p:extLst>
      <p:ext uri="{BB962C8B-B14F-4D97-AF65-F5344CB8AC3E}">
        <p14:creationId xmlns:p14="http://schemas.microsoft.com/office/powerpoint/2010/main" val="68740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89D23-B0B2-FB88-B155-BC1B505A8ED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29317D5-876E-19B2-BDFF-A09C5EB21FB8}"/>
              </a:ext>
            </a:extLst>
          </p:cNvPr>
          <p:cNvSpPr>
            <a:spLocks noGrp="1"/>
          </p:cNvSpPr>
          <p:nvPr>
            <p:ph type="ctrTitle"/>
          </p:nvPr>
        </p:nvSpPr>
        <p:spPr>
          <a:xfrm>
            <a:off x="772886" y="2142969"/>
            <a:ext cx="2607396" cy="3984876"/>
          </a:xfrm>
        </p:spPr>
        <p:txBody>
          <a:bodyPr/>
          <a:lstStyle/>
          <a:p>
            <a:r>
              <a:rPr lang="en-US" dirty="0"/>
              <a:t>Key Request Information</a:t>
            </a:r>
          </a:p>
        </p:txBody>
      </p:sp>
      <p:sp>
        <p:nvSpPr>
          <p:cNvPr id="6" name="Lead-in">
            <a:extLst>
              <a:ext uri="{FF2B5EF4-FFF2-40B4-BE49-F238E27FC236}">
                <a16:creationId xmlns:a16="http://schemas.microsoft.com/office/drawing/2014/main" id="{AFABBAA4-3621-338C-E6CD-DF578676E07E}"/>
              </a:ext>
            </a:extLst>
          </p:cNvPr>
          <p:cNvSpPr>
            <a:spLocks noGrp="1"/>
          </p:cNvSpPr>
          <p:nvPr>
            <p:ph idx="1"/>
          </p:nvPr>
        </p:nvSpPr>
        <p:spPr>
          <a:xfrm>
            <a:off x="3848100" y="302349"/>
            <a:ext cx="7467600" cy="672330"/>
          </a:xfrm>
        </p:spPr>
        <p:txBody>
          <a:bodyPr/>
          <a:lstStyle/>
          <a:p>
            <a:r>
              <a:rPr lang="en-US" dirty="0"/>
              <a:t>The fields on the form may differ based on the request type and Justification chosen.</a:t>
            </a:r>
          </a:p>
          <a:p>
            <a:endParaRPr lang="en-US" dirty="0"/>
          </a:p>
        </p:txBody>
      </p:sp>
      <p:pic>
        <p:nvPicPr>
          <p:cNvPr id="9" name="Picture 8">
            <a:extLst>
              <a:ext uri="{FF2B5EF4-FFF2-40B4-BE49-F238E27FC236}">
                <a16:creationId xmlns:a16="http://schemas.microsoft.com/office/drawing/2014/main" id="{0D98BED6-511D-690B-1DD7-C2CF2FC67700}"/>
              </a:ext>
            </a:extLst>
          </p:cNvPr>
          <p:cNvPicPr>
            <a:picLocks noChangeAspect="1"/>
          </p:cNvPicPr>
          <p:nvPr/>
        </p:nvPicPr>
        <p:blipFill>
          <a:blip r:embed="rId3"/>
          <a:stretch>
            <a:fillRect/>
          </a:stretch>
        </p:blipFill>
        <p:spPr>
          <a:xfrm>
            <a:off x="3848100" y="1125642"/>
            <a:ext cx="2537738" cy="3984877"/>
          </a:xfrm>
          <a:prstGeom prst="rect">
            <a:avLst/>
          </a:prstGeom>
        </p:spPr>
      </p:pic>
      <p:pic>
        <p:nvPicPr>
          <p:cNvPr id="11" name="Picture 10">
            <a:extLst>
              <a:ext uri="{FF2B5EF4-FFF2-40B4-BE49-F238E27FC236}">
                <a16:creationId xmlns:a16="http://schemas.microsoft.com/office/drawing/2014/main" id="{0836644D-AFDD-D833-36B5-1E92467B5FB5}"/>
              </a:ext>
            </a:extLst>
          </p:cNvPr>
          <p:cNvPicPr>
            <a:picLocks noChangeAspect="1"/>
          </p:cNvPicPr>
          <p:nvPr/>
        </p:nvPicPr>
        <p:blipFill>
          <a:blip r:embed="rId4"/>
          <a:stretch>
            <a:fillRect/>
          </a:stretch>
        </p:blipFill>
        <p:spPr>
          <a:xfrm>
            <a:off x="5264899" y="2142969"/>
            <a:ext cx="2241878" cy="3984876"/>
          </a:xfrm>
          <a:prstGeom prst="rect">
            <a:avLst/>
          </a:prstGeom>
        </p:spPr>
      </p:pic>
      <p:pic>
        <p:nvPicPr>
          <p:cNvPr id="13" name="Picture 12">
            <a:extLst>
              <a:ext uri="{FF2B5EF4-FFF2-40B4-BE49-F238E27FC236}">
                <a16:creationId xmlns:a16="http://schemas.microsoft.com/office/drawing/2014/main" id="{F3C23902-D081-F39B-3D74-18CADFDFB871}"/>
              </a:ext>
            </a:extLst>
          </p:cNvPr>
          <p:cNvPicPr>
            <a:picLocks noChangeAspect="1"/>
          </p:cNvPicPr>
          <p:nvPr/>
        </p:nvPicPr>
        <p:blipFill>
          <a:blip r:embed="rId5"/>
          <a:stretch>
            <a:fillRect/>
          </a:stretch>
        </p:blipFill>
        <p:spPr>
          <a:xfrm>
            <a:off x="7802637" y="1125641"/>
            <a:ext cx="1992439" cy="3984877"/>
          </a:xfrm>
          <a:prstGeom prst="rect">
            <a:avLst/>
          </a:prstGeom>
        </p:spPr>
      </p:pic>
      <p:pic>
        <p:nvPicPr>
          <p:cNvPr id="15" name="Picture 14">
            <a:extLst>
              <a:ext uri="{FF2B5EF4-FFF2-40B4-BE49-F238E27FC236}">
                <a16:creationId xmlns:a16="http://schemas.microsoft.com/office/drawing/2014/main" id="{A9F727A9-6CAF-3D69-C9CB-60793C5C17C0}"/>
              </a:ext>
            </a:extLst>
          </p:cNvPr>
          <p:cNvPicPr>
            <a:picLocks noChangeAspect="1"/>
          </p:cNvPicPr>
          <p:nvPr/>
        </p:nvPicPr>
        <p:blipFill>
          <a:blip r:embed="rId6"/>
          <a:stretch>
            <a:fillRect/>
          </a:stretch>
        </p:blipFill>
        <p:spPr>
          <a:xfrm>
            <a:off x="8923576" y="3854553"/>
            <a:ext cx="1992439" cy="1877806"/>
          </a:xfrm>
          <a:prstGeom prst="rect">
            <a:avLst/>
          </a:prstGeom>
        </p:spPr>
      </p:pic>
    </p:spTree>
    <p:extLst>
      <p:ext uri="{BB962C8B-B14F-4D97-AF65-F5344CB8AC3E}">
        <p14:creationId xmlns:p14="http://schemas.microsoft.com/office/powerpoint/2010/main" val="2531939754"/>
      </p:ext>
    </p:extLst>
  </p:cSld>
  <p:clrMapOvr>
    <a:masterClrMapping/>
  </p:clrMapOvr>
</p:sld>
</file>

<file path=ppt/theme/theme1.xml><?xml version="1.0" encoding="utf-8"?>
<a:theme xmlns:a="http://schemas.openxmlformats.org/drawingml/2006/main" name="UVA Formal">
  <a:themeElements>
    <a:clrScheme name="UVA Colors">
      <a:dk1>
        <a:srgbClr val="222C4A"/>
      </a:dk1>
      <a:lt1>
        <a:srgbClr val="FFFFFF"/>
      </a:lt1>
      <a:dk2>
        <a:srgbClr val="656565"/>
      </a:dk2>
      <a:lt2>
        <a:srgbClr val="E7E6E6"/>
      </a:lt2>
      <a:accent1>
        <a:srgbClr val="222C4A"/>
      </a:accent1>
      <a:accent2>
        <a:srgbClr val="A8AFC5"/>
      </a:accent2>
      <a:accent3>
        <a:srgbClr val="E57200"/>
      </a:accent3>
      <a:accent4>
        <a:srgbClr val="FCD8BC"/>
      </a:accent4>
      <a:accent5>
        <a:srgbClr val="069EDF"/>
      </a:accent5>
      <a:accent6>
        <a:srgbClr val="23C9D3"/>
      </a:accent6>
      <a:hlink>
        <a:srgbClr val="222C4A"/>
      </a:hlink>
      <a:folHlink>
        <a:srgbClr val="069ED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TotalTime>
  <Words>4891</Words>
  <Application>Microsoft Office PowerPoint</Application>
  <PresentationFormat>Widescreen</PresentationFormat>
  <Paragraphs>304</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ITC Franklin Gothic Std Bk Cp</vt:lpstr>
      <vt:lpstr>Calibri</vt:lpstr>
      <vt:lpstr>Arial</vt:lpstr>
      <vt:lpstr>ITC Franklin Gothic Std Bk XCp</vt:lpstr>
      <vt:lpstr>ITC Franklin Gothic Std Bk Cd</vt:lpstr>
      <vt:lpstr>ITC Franklin Gothic Std Book</vt:lpstr>
      <vt:lpstr>Adobe Caslon Pro Bold</vt:lpstr>
      <vt:lpstr>UVA Formal</vt:lpstr>
      <vt:lpstr>Key Requests Submit, Manage, Approve</vt:lpstr>
      <vt:lpstr>Agenda</vt:lpstr>
      <vt:lpstr>Accessing the Key Request Form</vt:lpstr>
      <vt:lpstr>Key Request Types</vt:lpstr>
      <vt:lpstr>User  Types</vt:lpstr>
      <vt:lpstr>User Information</vt:lpstr>
      <vt:lpstr>Transfer Users</vt:lpstr>
      <vt:lpstr>Key Request Information</vt:lpstr>
      <vt:lpstr>Key Request Information</vt:lpstr>
      <vt:lpstr>Payment Options  &amp;  Pickup Details</vt:lpstr>
      <vt:lpstr>Payment Information</vt:lpstr>
      <vt:lpstr>Review &amp; Submit</vt:lpstr>
      <vt:lpstr>Approver Selection</vt:lpstr>
      <vt:lpstr>View Requests</vt:lpstr>
      <vt:lpstr>Request Detail</vt:lpstr>
      <vt:lpstr>Request Status History</vt:lpstr>
      <vt:lpstr>Approval Process</vt:lpstr>
      <vt:lpstr>Notifications &amp; Cancellations</vt:lpstr>
      <vt:lpstr>Request Fulfillment</vt:lpstr>
      <vt:lpstr>Signature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Lonesome</dc:creator>
  <cp:lastModifiedBy>Khan, Ehsan (pzw9jw)</cp:lastModifiedBy>
  <cp:revision>59</cp:revision>
  <dcterms:created xsi:type="dcterms:W3CDTF">2023-07-20T19:05:53Z</dcterms:created>
  <dcterms:modified xsi:type="dcterms:W3CDTF">2025-12-02T13:30:03Z</dcterms:modified>
</cp:coreProperties>
</file>