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ink/ink2.xml" ContentType="application/inkml+xml"/>
  <Override PartName="/ppt/notesSlides/notesSlide4.xml" ContentType="application/vnd.openxmlformats-officedocument.presentationml.notesSlide+xml"/>
  <Override PartName="/ppt/ink/ink3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4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5.xml" ContentType="application/inkml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102498" r:id="rId5"/>
    <p:sldId id="306" r:id="rId6"/>
    <p:sldId id="102500" r:id="rId7"/>
    <p:sldId id="102527" r:id="rId8"/>
    <p:sldId id="102550" r:id="rId9"/>
    <p:sldId id="2671" r:id="rId10"/>
    <p:sldId id="102551" r:id="rId11"/>
    <p:sldId id="102552" r:id="rId12"/>
    <p:sldId id="102556" r:id="rId13"/>
    <p:sldId id="102554" r:id="rId14"/>
    <p:sldId id="102555" r:id="rId15"/>
    <p:sldId id="102553" r:id="rId16"/>
    <p:sldId id="102539" r:id="rId17"/>
    <p:sldId id="102545" r:id="rId18"/>
    <p:sldId id="102546" r:id="rId19"/>
    <p:sldId id="102557" r:id="rId20"/>
    <p:sldId id="102558" r:id="rId21"/>
    <p:sldId id="102529" r:id="rId22"/>
    <p:sldId id="10250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4A78334-B79A-E3F4-DCAB-571B4DA110D6}" name="Langille, Elisa (em2bn)" initials="EL" userId="S::em2bn@virginia.edu::2b715f46-8ded-4d26-af77-c65926131ffc" providerId="AD"/>
  <p188:author id="{4EE80244-B6B6-F213-CD0E-7A6EDF20D93F}" name="bks4d@uvahealth.org" initials="bk" userId="S::urn:spo:guest#bks4d@uvahealth.org::" providerId="AD"/>
  <p188:author id="{9E222771-9FC0-42E9-8AE3-970044B5242D}" name="Flynn, Mark Bennett (gex7mg)" initials="F(" userId="S::gex7mg@virginia.edu::c833da19-fbb0-41fd-aea5-64fcfbd5a283" providerId="AD"/>
  <p188:author id="{1D466F7E-7B59-AFD8-F4CC-6996AE02F9A5}" name="Spence, Taryn (tsh2n)" initials="TS" userId="S::tsh2n@virginia.edu::9280c0ed-bea0-4d6e-ba6a-fc814185a36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FF"/>
    <a:srgbClr val="CC00CC"/>
    <a:srgbClr val="4472C4"/>
    <a:srgbClr val="00FF00"/>
    <a:srgbClr val="00FFFF"/>
    <a:srgbClr val="660066"/>
    <a:srgbClr val="FFFFFF"/>
    <a:srgbClr val="FF66FF"/>
    <a:srgbClr val="A4DE97"/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395B35-A788-4A87-9C7A-A08F9E55561A}" v="4" dt="2025-02-07T17:56:12.4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906" y="9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2-02T00:51:25.1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12 680 0 0,'0'0'10010'0'0,"23"5"-9053"0"0,-21-5-882 0 0,-1 0 0 0 0,1 0 0 0 0,0 0 0 0 0,0 0 0 0 0,0 0 0 0 0,0 0 0 0 0,-1 0 0 0 0,1-1 0 0 0,0 1 0 0 0,0-1-1 0 0,-1 1 1 0 0,1-1 0 0 0,0 0 0 0 0,-1 0 0 0 0,1 0 0 0 0,0 0 0 0 0,-1 0 0 0 0,0 0 0 0 0,1 0 0 0 0,-1 0 0 0 0,2-3 0 0 0,8 3-876 0 0,-9 1-1835 0 0,-8 0-1406 0 0,1 0 373 0 0,7 0 1521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2-02T00:51:25.1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12 680 0 0,'0'0'10010'0'0,"23"5"-9053"0"0,-21-5-882 0 0,-1 0 0 0 0,1 0 0 0 0,0 0 0 0 0,0 0 0 0 0,0 0 0 0 0,0 0 0 0 0,-1 0 0 0 0,1-1 0 0 0,0 1 0 0 0,0-1-1 0 0,-1 1 1 0 0,1-1 0 0 0,0 0 0 0 0,-1 0 0 0 0,1 0 0 0 0,0 0 0 0 0,-1 0 0 0 0,0 0 0 0 0,1 0 0 0 0,-1 0 0 0 0,2-3 0 0 0,8 3-876 0 0,-9 1-1835 0 0,-8 0-1406 0 0,1 0 373 0 0,7 0 1521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2-02T00:51:25.1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12 680 0 0,'0'0'10010'0'0,"23"5"-9053"0"0,-21-5-882 0 0,-1 0 0 0 0,1 0 0 0 0,0 0 0 0 0,0 0 0 0 0,0 0 0 0 0,0 0 0 0 0,-1 0 0 0 0,1-1 0 0 0,0 1 0 0 0,0-1-1 0 0,-1 1 1 0 0,1-1 0 0 0,0 0 0 0 0,-1 0 0 0 0,1 0 0 0 0,0 0 0 0 0,-1 0 0 0 0,0 0 0 0 0,1 0 0 0 0,-1 0 0 0 0,2-3 0 0 0,8 3-876 0 0,-9 1-1835 0 0,-8 0-1406 0 0,1 0 373 0 0,7 0 1521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2-02T00:51:25.1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12 680 0 0,'0'0'10010'0'0,"23"5"-9053"0"0,-21-5-882 0 0,-1 0 0 0 0,1 0 0 0 0,0 0 0 0 0,0 0 0 0 0,0 0 0 0 0,0 0 0 0 0,-1 0 0 0 0,1-1 0 0 0,0 1 0 0 0,0-1-1 0 0,-1 1 1 0 0,1-1 0 0 0,0 0 0 0 0,-1 0 0 0 0,1 0 0 0 0,0 0 0 0 0,-1 0 0 0 0,0 0 0 0 0,1 0 0 0 0,-1 0 0 0 0,2-3 0 0 0,8 3-876 0 0,-9 1-1835 0 0,-8 0-1406 0 0,1 0 373 0 0,7 0 1521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2-02T00:51:25.1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12 680 0 0,'0'0'10010'0'0,"23"5"-9053"0"0,-21-5-882 0 0,-1 0 0 0 0,1 0 0 0 0,0 0 0 0 0,0 0 0 0 0,0 0 0 0 0,0 0 0 0 0,-1 0 0 0 0,1-1 0 0 0,0 1 0 0 0,0-1-1 0 0,-1 1 1 0 0,1-1 0 0 0,0 0 0 0 0,-1 0 0 0 0,1 0 0 0 0,0 0 0 0 0,-1 0 0 0 0,0 0 0 0 0,1 0 0 0 0,-1 0 0 0 0,2-3 0 0 0,8 3-876 0 0,-9 1-1835 0 0,-8 0-1406 0 0,1 0 373 0 0,7 0 1521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30B698-CF45-4F1C-A028-702C85A8D44B}" type="datetimeFigureOut">
              <a:rPr lang="en-US" smtClean="0"/>
              <a:t>2/10/2025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9E270-24DF-4604-8BF8-36423085F7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24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 Teams</a:t>
            </a:r>
            <a:endParaRPr lang="en-US" dirty="0">
              <a:solidFill>
                <a:schemeClr val="bg1"/>
              </a:solidFill>
              <a:effectLst/>
              <a:latin typeface="Franklin Gothic Medium Cond" panose="020B06060304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Institute of Biotechnology	Mashal Afredi-Hartman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Central Energy Plant		</a:t>
            </a:r>
            <a:r>
              <a:rPr lang="en-US" dirty="0">
                <a:solidFill>
                  <a:schemeClr val="bg1"/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John Marshall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Roadway Infrastructure		Taryn Spence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Franklin Gothic Medium Cond" panose="020B06060304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Parking Garage		</a:t>
            </a:r>
            <a:r>
              <a:rPr lang="en-US" dirty="0">
                <a:solidFill>
                  <a:schemeClr val="bg1"/>
                </a:solidFill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Taryn Spence</a:t>
            </a:r>
            <a:endParaRPr lang="en-US" dirty="0">
              <a:solidFill>
                <a:schemeClr val="bg1"/>
              </a:solidFill>
              <a:effectLst/>
              <a:latin typeface="Franklin Gothic Medium Cond" panose="020B06060304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Encompass Renovation		Rac</a:t>
            </a:r>
            <a:r>
              <a:rPr lang="en-US" dirty="0">
                <a:solidFill>
                  <a:schemeClr val="bg1"/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helle Hermes</a:t>
            </a:r>
            <a:endParaRPr lang="en-US" dirty="0">
              <a:solidFill>
                <a:schemeClr val="bg1"/>
              </a:solidFill>
              <a:effectLst/>
              <a:latin typeface="Franklin Gothic Medium Cond" panose="020B06060304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9E270-24DF-4604-8BF8-36423085F7B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658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60388" y="696913"/>
            <a:ext cx="6045200" cy="34004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b="1" u="sng" dirty="0"/>
              <a:t>Alice Raucher</a:t>
            </a:r>
          </a:p>
          <a:p>
            <a:endParaRPr lang="en-US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855A761-1AF6-158F-4983-52BC9BBCAD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467310" y="8772753"/>
            <a:ext cx="3543090" cy="523647"/>
          </a:xfrm>
        </p:spPr>
        <p:txBody>
          <a:bodyPr/>
          <a:lstStyle/>
          <a:p>
            <a:pPr defTabSz="1062834">
              <a:defRPr/>
            </a:pPr>
            <a:fld id="{9087D6EF-E597-434A-BD1B-EA68010145EC}" type="slidenum">
              <a:rPr lang="en-US">
                <a:solidFill>
                  <a:prstClr val="black"/>
                </a:solidFill>
              </a:rPr>
              <a:pPr defTabSz="1062834">
                <a:defRPr/>
              </a:pPr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221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6679F-8752-09BA-820A-A16176DF2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61561A-6FB6-93A5-6EB3-77ADF058A5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60388" y="696913"/>
            <a:ext cx="6045200" cy="34004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4EF0AD-AF1B-9E3E-29CB-D77E4EAB4E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b="1" u="sng" dirty="0"/>
              <a:t>Alice Raucher</a:t>
            </a:r>
          </a:p>
          <a:p>
            <a:endParaRPr lang="en-US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3F89808-6EA8-8B92-A06B-8F93E36BE0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467310" y="8772753"/>
            <a:ext cx="3543090" cy="523647"/>
          </a:xfrm>
        </p:spPr>
        <p:txBody>
          <a:bodyPr/>
          <a:lstStyle/>
          <a:p>
            <a:pPr defTabSz="1062834">
              <a:defRPr/>
            </a:pPr>
            <a:fld id="{9087D6EF-E597-434A-BD1B-EA68010145EC}" type="slidenum">
              <a:rPr lang="en-US">
                <a:solidFill>
                  <a:prstClr val="black"/>
                </a:solidFill>
              </a:rPr>
              <a:pPr defTabSz="1062834">
                <a:defRPr/>
              </a:pPr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582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B857F-A2EC-C1E6-A600-A772FDC1F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F294AE-78F6-9FF3-6870-4B6C4F7018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60388" y="696913"/>
            <a:ext cx="6045200" cy="34004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C54205-E858-FB81-A0A4-9F7FE5396D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F2B2947-4C59-D671-F531-6DFDA47760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467310" y="8772753"/>
            <a:ext cx="3543090" cy="523647"/>
          </a:xfrm>
        </p:spPr>
        <p:txBody>
          <a:bodyPr/>
          <a:lstStyle/>
          <a:p>
            <a:pPr defTabSz="1062834">
              <a:defRPr/>
            </a:pPr>
            <a:fld id="{9087D6EF-E597-434A-BD1B-EA68010145EC}" type="slidenum">
              <a:rPr lang="en-US">
                <a:solidFill>
                  <a:prstClr val="black"/>
                </a:solidFill>
              </a:rPr>
              <a:pPr defTabSz="1062834">
                <a:defRPr/>
              </a:pPr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47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9F5A2-AB2E-4D47-ED1B-02F2D8FA5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50B08E-D62D-24D9-AB3A-7B5890254E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5B737A-08D4-E7E4-9E8A-9844BECF34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 Teams</a:t>
            </a:r>
            <a:endParaRPr lang="en-US" dirty="0">
              <a:solidFill>
                <a:schemeClr val="bg1"/>
              </a:solidFill>
              <a:effectLst/>
              <a:latin typeface="Franklin Gothic Medium Cond" panose="020B06060304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Institute of Biotechnology	Mashal Afredi-Hartman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Central Energy Plant		</a:t>
            </a:r>
            <a:r>
              <a:rPr lang="en-US" dirty="0">
                <a:solidFill>
                  <a:schemeClr val="bg1"/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John Marshall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Roadway Infrastructure		Taryn Spence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Franklin Gothic Medium Cond" panose="020B06060304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Parking Garage		</a:t>
            </a:r>
            <a:r>
              <a:rPr lang="en-US" dirty="0">
                <a:solidFill>
                  <a:schemeClr val="bg1"/>
                </a:solidFill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Taryn Spence</a:t>
            </a:r>
            <a:endParaRPr lang="en-US" dirty="0">
              <a:solidFill>
                <a:schemeClr val="bg1"/>
              </a:solidFill>
              <a:effectLst/>
              <a:latin typeface="Franklin Gothic Medium Cond" panose="020B06060304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Encompass Renovation		Rac</a:t>
            </a:r>
            <a:r>
              <a:rPr lang="en-US" dirty="0">
                <a:solidFill>
                  <a:schemeClr val="bg1"/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helle Hermes</a:t>
            </a:r>
            <a:endParaRPr lang="en-US" dirty="0">
              <a:solidFill>
                <a:schemeClr val="bg1"/>
              </a:solidFill>
              <a:effectLst/>
              <a:latin typeface="Franklin Gothic Medium Cond" panose="020B06060304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5C4FA9-7343-8C49-F3EF-CB7F09284D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9E270-24DF-4604-8BF8-36423085F7B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984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E0B2B-07B9-4018-C4C7-6861F574A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01046C-4FD5-D93A-B6D1-5519A44AB2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60388" y="696913"/>
            <a:ext cx="6045200" cy="34004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025E26-C1A7-272B-C4E9-AB2CA36ACE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600D825-7D44-EB90-579D-77A2DE9872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467310" y="8772753"/>
            <a:ext cx="3543090" cy="523647"/>
          </a:xfrm>
        </p:spPr>
        <p:txBody>
          <a:bodyPr/>
          <a:lstStyle/>
          <a:p>
            <a:pPr defTabSz="1062834">
              <a:defRPr/>
            </a:pPr>
            <a:fld id="{9087D6EF-E597-434A-BD1B-EA68010145EC}" type="slidenum">
              <a:rPr lang="en-US">
                <a:solidFill>
                  <a:prstClr val="black"/>
                </a:solidFill>
              </a:rPr>
              <a:pPr defTabSz="1062834">
                <a:defRPr/>
              </a:pPr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778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CD05E-ACC3-0ADC-ABA4-3EDDAF62F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5CFCAE-FE70-1390-C355-8590D6B43B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4EF5E2-0EBD-B8D5-C767-2752D1E5EF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 Teams</a:t>
            </a:r>
            <a:endParaRPr lang="en-US" dirty="0">
              <a:solidFill>
                <a:schemeClr val="bg1"/>
              </a:solidFill>
              <a:effectLst/>
              <a:latin typeface="Franklin Gothic Medium Cond" panose="020B06060304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Institute of Biotechnology	Mashal Afredi-Hartman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Central Energy Plant		</a:t>
            </a:r>
            <a:r>
              <a:rPr lang="en-US" dirty="0">
                <a:solidFill>
                  <a:schemeClr val="bg1"/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John Marshall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Roadway Infrastructure		Taryn Spence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Franklin Gothic Medium Cond" panose="020B06060304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Parking Garage		</a:t>
            </a:r>
            <a:r>
              <a:rPr lang="en-US" dirty="0">
                <a:solidFill>
                  <a:schemeClr val="bg1"/>
                </a:solidFill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Taryn Spence</a:t>
            </a:r>
            <a:endParaRPr lang="en-US" dirty="0">
              <a:solidFill>
                <a:schemeClr val="bg1"/>
              </a:solidFill>
              <a:effectLst/>
              <a:latin typeface="Franklin Gothic Medium Cond" panose="020B06060304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Encompass Renovation		Rac</a:t>
            </a:r>
            <a:r>
              <a:rPr lang="en-US" dirty="0">
                <a:solidFill>
                  <a:schemeClr val="bg1"/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helle Hermes</a:t>
            </a:r>
            <a:endParaRPr lang="en-US" dirty="0">
              <a:solidFill>
                <a:schemeClr val="bg1"/>
              </a:solidFill>
              <a:effectLst/>
              <a:latin typeface="Franklin Gothic Medium Cond" panose="020B06060304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24FFBF-FA30-D6E1-2F6D-F3CF03FD92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9E270-24DF-4604-8BF8-36423085F7B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7911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96EE5-318A-56BA-CE0A-DFF530507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228E5D-7DCC-706A-D431-605C443FB1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60388" y="696913"/>
            <a:ext cx="6045200" cy="34004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8F06B4-807A-B4FF-3345-19E983905E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D432234-1A7D-6546-F375-2C8A41974B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467310" y="8772753"/>
            <a:ext cx="3543090" cy="523647"/>
          </a:xfrm>
        </p:spPr>
        <p:txBody>
          <a:bodyPr/>
          <a:lstStyle/>
          <a:p>
            <a:pPr defTabSz="1062834">
              <a:defRPr/>
            </a:pPr>
            <a:fld id="{9087D6EF-E597-434A-BD1B-EA68010145EC}" type="slidenum">
              <a:rPr lang="en-US">
                <a:solidFill>
                  <a:prstClr val="black"/>
                </a:solidFill>
              </a:rPr>
              <a:pPr defTabSz="1062834">
                <a:defRPr/>
              </a:pPr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641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9CC17-C1CC-EA8F-4F3C-FDE1D4229C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C74E74-D025-12AA-AB78-E6BF1A3A96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C0BDF6-493D-8078-3628-4DEF009CC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70EE2-E745-4508-B9BF-9C62152C19FE}" type="datetimeFigureOut">
              <a:rPr lang="en-US" smtClean="0"/>
              <a:t>2/10/2025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FD9412-19C4-36DC-D44C-07E3F312A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9B2AA-E9E5-ABFD-BFAD-C24BFE6E1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0F163-D099-49C9-A75A-D88C4DBA98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085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69ED3-A367-131D-F43F-5660BE410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9C2FC3-000D-2056-975F-A114589E59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7627CD-29FE-E31D-20B0-CADA42BDF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70EE2-E745-4508-B9BF-9C62152C19FE}" type="datetimeFigureOut">
              <a:rPr lang="en-US" smtClean="0"/>
              <a:t>2/10/2025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9E05E4-844E-42D2-2051-FF674C81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27DB65-50BF-9E86-FF19-052017D1E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0F163-D099-49C9-A75A-D88C4DBA98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974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4A42BB-8F2D-38B7-86E1-2589459FF9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B2ECA5-B212-9B45-6960-AA80E4C7DA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FB7B1-D399-0342-C526-91F920921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70EE2-E745-4508-B9BF-9C62152C19FE}" type="datetimeFigureOut">
              <a:rPr lang="en-US" smtClean="0"/>
              <a:t>2/10/2025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734DBE-C24B-2FBD-0519-C7BD7F042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7C57A-4419-2D97-1E21-F37077BBF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0F163-D099-49C9-A75A-D88C4DBA98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2306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870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16F59-053C-AD6F-434C-769899660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81C142-9C7E-2A53-DDAD-FEA01A1A4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DCCF2-24BE-D0AA-6418-C9666B5CA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70EE2-E745-4508-B9BF-9C62152C19FE}" type="datetimeFigureOut">
              <a:rPr lang="en-US" smtClean="0"/>
              <a:t>2/10/2025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86EDE-34E2-F3E7-A1F4-35C213508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FCE5F-9D48-27F2-B0BB-AE05F6DBC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0F163-D099-49C9-A75A-D88C4DBA98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835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39FEC-25E4-4B32-E405-0C2345400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923228-2EC9-85D8-E3ED-5DDD5FFB6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D8D95-C259-125E-8E58-4937DE6E8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70EE2-E745-4508-B9BF-9C62152C19FE}" type="datetimeFigureOut">
              <a:rPr lang="en-US" smtClean="0"/>
              <a:t>2/10/2025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1C49B-F030-2C51-6B05-8A0DD1CBF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62376-1145-4BEE-E084-C5136F6E1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0F163-D099-49C9-A75A-D88C4DBA98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980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FFFE0-1207-C91C-97F9-766DD36C3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85EE9-43D4-43D8-F003-94CC39BD87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7D8890-4D34-4BBE-5BA4-47C36BD955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9658D8-D725-E726-FBE0-E6BCEDF3E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70EE2-E745-4508-B9BF-9C62152C19FE}" type="datetimeFigureOut">
              <a:rPr lang="en-US" smtClean="0"/>
              <a:t>2/10/2025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E326F-F527-BD7C-3AD8-634DFDB43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A1459D-B40B-AAF6-C7F6-D10B923D2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0F163-D099-49C9-A75A-D88C4DBA98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922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697-9C04-8B2C-06D6-5747EEE25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E9B53E-4260-B965-85AE-4BD9D80E3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BA874F-4BE6-1F6E-C1D5-F2194CE027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4FB0FA-331C-11B0-F5CD-CA47DE927D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A07E7E-E1F8-AE32-9FDE-D8B3F82081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ED1EEC-89FA-B1F0-DCCB-84B6DD74C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70EE2-E745-4508-B9BF-9C62152C19FE}" type="datetimeFigureOut">
              <a:rPr lang="en-US" smtClean="0"/>
              <a:t>2/10/2025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9EA4DA-912B-4D26-9273-6DA280D25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A6C769-3F72-7AE3-578C-8AF7134B1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0F163-D099-49C9-A75A-D88C4DBA98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20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8B8D0-5DC5-7087-F5A7-6B20F5CF8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ED58C6-3719-8E70-0C03-756C15106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70EE2-E745-4508-B9BF-9C62152C19FE}" type="datetimeFigureOut">
              <a:rPr lang="en-US" smtClean="0"/>
              <a:t>2/10/2025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5962CC-C1C9-374F-91D6-B9DA1F730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5AC0C5-A990-4F00-A48E-39B5977DC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0F163-D099-49C9-A75A-D88C4DBA98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747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E52F41-C7A3-3123-E931-896492B95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70EE2-E745-4508-B9BF-9C62152C19FE}" type="datetimeFigureOut">
              <a:rPr lang="en-US" smtClean="0"/>
              <a:t>2/10/2025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416CCE-E35D-90CB-16A1-550E1E9AA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DCEFC4-0DC5-11BF-E42A-06ABF0231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0F163-D099-49C9-A75A-D88C4DBA98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3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51A9A-2223-6C9A-8946-1DF15DF9D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EA585-A308-7DC2-90A3-96FB7B3E7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ABBE50-DB03-049B-7A54-6F20A91BDC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6457F7-85AC-66EB-7826-12A5ACDCA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70EE2-E745-4508-B9BF-9C62152C19FE}" type="datetimeFigureOut">
              <a:rPr lang="en-US" smtClean="0"/>
              <a:t>2/10/2025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57C79D-DE45-BB9A-CE3F-FD0B3FC1D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A40DC7-E5D5-38C7-B25C-D92AC2577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0F163-D099-49C9-A75A-D88C4DBA98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860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9CFC0-5A0B-3142-703D-DD5B411F1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C91421-EB21-6D3C-1396-E885D987C6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89A394-FC5C-C10D-3ED3-A907865093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401414-C04C-06A0-EB63-6D86BF3D7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70EE2-E745-4508-B9BF-9C62152C19FE}" type="datetimeFigureOut">
              <a:rPr lang="en-US" smtClean="0"/>
              <a:t>2/10/2025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0D152E-B4C5-3CB3-2C51-09B970D2A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3A329D-306A-02A3-31FE-503CAB0C1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0F163-D099-49C9-A75A-D88C4DBA98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609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6D41A6-E66E-425C-0D2E-6A1907AAF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116EFC-9ADF-3FD3-7E32-38C3313553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2B9CAB-DBE4-3EDF-559C-A72356C56E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70EE2-E745-4508-B9BF-9C62152C19FE}" type="datetimeFigureOut">
              <a:rPr lang="en-US" smtClean="0"/>
              <a:t>2/10/2025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3EAFF-A0FE-AC46-ED5A-692301E482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E2A313-7D47-F569-78C9-6B7665C525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0F163-D099-49C9-A75A-D88C4DBA98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423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customXml" Target="../ink/ink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photos.google.com/photo/AF1QipNFSMxu3HCnxZGnvBxBKNzn6BKE4bWZwmBTES2l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photos.google.com/photo/AF1QipNFSMxu3HCnxZGnvBxBKNzn6BKE4bWZwmBTES2l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photos.google.com/photo/AF1QipNFSMxu3HCnxZGnvBxBKNzn6BKE4bWZwmBTES2l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photos.google.com/photo/AF1QipNFSMxu3HCnxZGnvBxBKNzn6BKE4bWZwmBTES2l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photos.google.com/photo/AF1QipNFSMxu3HCnxZGnvBxBKNzn6BKE4bWZwmBTES2l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m.virginia.edu/depts/fpc/projects/active/fontaine/index.html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hyperlink" Target="mailto:FontaineConstruction@virginia.edu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customXml" Target="../ink/ink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customXml" Target="../ink/ink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customXml" Target="../ink/ink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customXml" Target="../ink/ink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D64F0F-FB3E-137F-B84A-203CEBA2D7DA}"/>
              </a:ext>
            </a:extLst>
          </p:cNvPr>
          <p:cNvSpPr txBox="1"/>
          <p:nvPr/>
        </p:nvSpPr>
        <p:spPr>
          <a:xfrm>
            <a:off x="288877" y="4987650"/>
            <a:ext cx="5733050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000" dirty="0">
              <a:solidFill>
                <a:schemeClr val="bg1"/>
              </a:solidFill>
              <a:latin typeface="Franklin Gothic Demi" panose="020B0703020102020204" pitchFamily="34" charset="0"/>
              <a:cs typeface="Calibri"/>
            </a:endParaRPr>
          </a:p>
          <a:p>
            <a:r>
              <a:rPr lang="en-US" sz="2000" dirty="0">
                <a:solidFill>
                  <a:schemeClr val="bg1"/>
                </a:solidFill>
                <a:latin typeface="Franklin Gothic Demi" panose="020B0703020102020204" pitchFamily="34" charset="0"/>
                <a:cs typeface="Calibri"/>
              </a:rPr>
              <a:t>FONTAINE PARKING GARAGE</a:t>
            </a:r>
          </a:p>
          <a:p>
            <a:endParaRPr lang="en-US" sz="2000" dirty="0">
              <a:solidFill>
                <a:schemeClr val="bg1"/>
              </a:solidFill>
              <a:latin typeface="Franklin Gothic Heavy"/>
              <a:cs typeface="Calibri"/>
            </a:endParaRPr>
          </a:p>
          <a:p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  <a:cs typeface="Calibri"/>
              </a:rPr>
              <a:t>TOWN HALL</a:t>
            </a:r>
          </a:p>
          <a:p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  <a:cs typeface="Calibri"/>
              </a:rPr>
              <a:t>February 10, 2025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32DEC7-59BD-9B40-2FA1-BA8145295D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634" y="6298371"/>
            <a:ext cx="2943489" cy="32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222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566D8-8C44-B647-69F2-94F4E4C8C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3D64C2-61D2-7AA8-2DE3-9E2AF35F41D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47B7467-5C65-3AD1-1819-C55380CEE67D}"/>
              </a:ext>
            </a:extLst>
          </p:cNvPr>
          <p:cNvSpPr/>
          <p:nvPr/>
        </p:nvSpPr>
        <p:spPr>
          <a:xfrm>
            <a:off x="1005840" y="1427331"/>
            <a:ext cx="10180320" cy="4238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500" dirty="0">
                <a:solidFill>
                  <a:schemeClr val="accent2"/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Ray C Hunt Road Closure – March 24</a:t>
            </a:r>
            <a:r>
              <a:rPr lang="en-US" sz="2500" baseline="30000" dirty="0">
                <a:solidFill>
                  <a:schemeClr val="accent2"/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500" dirty="0">
                <a:solidFill>
                  <a:schemeClr val="accent2"/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mid-July 2025 </a:t>
            </a:r>
          </a:p>
          <a:p>
            <a:pPr>
              <a:lnSpc>
                <a:spcPct val="115000"/>
              </a:lnSpc>
            </a:pPr>
            <a:endParaRPr lang="en-US" dirty="0">
              <a:solidFill>
                <a:schemeClr val="bg1"/>
              </a:solidFill>
              <a:latin typeface="Franklin Gothic Medium Cond" panose="020B06060304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Scope of work 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Installation of utilities in RCH requiring deep excavations in the road</a:t>
            </a:r>
            <a:endParaRPr lang="en-US" sz="2200" dirty="0">
              <a:solidFill>
                <a:schemeClr val="bg1"/>
              </a:solidFill>
              <a:effectLst/>
              <a:latin typeface="Franklin Gothic Medium Cond" panose="020B06060304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Impact: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righ</a:t>
            </a:r>
            <a:r>
              <a:rPr lang="en-US" sz="2200" dirty="0">
                <a:solidFill>
                  <a:schemeClr val="bg1"/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 turn from Fontaine entrance allowed (service vehicles only)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Alternate routing through spine road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Rock will be encountered during utility installation and will require hoe-ramming creating intermittent noise and vibrations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400 RCH loading dock will be closed during this time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 parking and deliveries accommodated in front of 400 RCH				</a:t>
            </a:r>
            <a:endParaRPr lang="en-US" sz="2200" dirty="0">
              <a:solidFill>
                <a:schemeClr val="bg1"/>
              </a:solidFill>
              <a:latin typeface="Franklin Gothic Medium Cond" panose="020B06060304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15AF03-E257-DAA2-5EB8-2B2E20485C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871" y="6187841"/>
            <a:ext cx="2943489" cy="32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33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D3C7F0-0A22-F07B-B368-CBE36E9E7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erial view of a city&#10;&#10;Description automatically generated">
            <a:extLst>
              <a:ext uri="{FF2B5EF4-FFF2-40B4-BE49-F238E27FC236}">
                <a16:creationId xmlns:a16="http://schemas.microsoft.com/office/drawing/2014/main" id="{16EBA725-5184-F304-8A28-7A643F92D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2" b="524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678D80C7-D98C-18FC-5AE6-55AC49421EED}"/>
              </a:ext>
            </a:extLst>
          </p:cNvPr>
          <p:cNvSpPr txBox="1">
            <a:spLocks/>
          </p:cNvSpPr>
          <p:nvPr/>
        </p:nvSpPr>
        <p:spPr>
          <a:xfrm>
            <a:off x="1527048" y="4599432"/>
            <a:ext cx="9144000" cy="1536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345F295-1338-B008-74C5-CA634DF2CEF2}"/>
                  </a:ext>
                </a:extLst>
              </p14:cNvPr>
              <p14:cNvContentPartPr/>
              <p14:nvPr/>
            </p14:nvContentPartPr>
            <p14:xfrm>
              <a:off x="-436655" y="4301607"/>
              <a:ext cx="27000" cy="64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345F295-1338-B008-74C5-CA634DF2CEF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440975" y="4297033"/>
                <a:ext cx="35640" cy="1562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1102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2AE17-42B1-ED66-1F8C-F3B0E0F11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0C6135-3A75-BE01-323D-4C737C30B6B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0D59FD-61FB-2B11-0ED5-D98FFB9C496C}"/>
              </a:ext>
            </a:extLst>
          </p:cNvPr>
          <p:cNvSpPr txBox="1"/>
          <p:nvPr/>
        </p:nvSpPr>
        <p:spPr>
          <a:xfrm>
            <a:off x="279640" y="5800450"/>
            <a:ext cx="573305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Franklin Gothic Demi" panose="020B0703020102020204" pitchFamily="34" charset="0"/>
                <a:cs typeface="Calibri"/>
              </a:rPr>
              <a:t>TRAFFIC &amp; PEDESTRIAN IMPACTS</a:t>
            </a:r>
          </a:p>
          <a:p>
            <a:r>
              <a:rPr lang="en-US" sz="2000" dirty="0">
                <a:solidFill>
                  <a:schemeClr val="bg1"/>
                </a:solidFill>
                <a:latin typeface="Franklin Gothic Demi" panose="020B0703020102020204" pitchFamily="34" charset="0"/>
                <a:cs typeface="Calibri"/>
              </a:rPr>
              <a:t>Sam Walker</a:t>
            </a:r>
            <a:endParaRPr lang="en-US" sz="2000" dirty="0">
              <a:solidFill>
                <a:schemeClr val="bg1"/>
              </a:solidFill>
              <a:latin typeface="Franklin Gothic Book" panose="020B0503020102020204" pitchFamily="34" charset="0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348E3F-CD02-3A50-A629-DD5C3666D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871" y="6187841"/>
            <a:ext cx="2943489" cy="32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8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35FAA7-358B-20F1-DA91-34BFD499F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FC5F7E-9B6E-D2D3-F280-36D07289605A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2627313"/>
            <a:ext cx="2117725" cy="2176462"/>
          </a:xfrm>
        </p:spPr>
        <p:txBody>
          <a:bodyPr/>
          <a:lstStyle/>
          <a:p>
            <a:endParaRPr lang="en-US" dirty="0">
              <a:hlinkClick r:id="rId2"/>
            </a:endParaRPr>
          </a:p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60E1D55-36DF-62C3-DD0C-1134234C8244}"/>
              </a:ext>
            </a:extLst>
          </p:cNvPr>
          <p:cNvSpPr txBox="1">
            <a:spLocks/>
          </p:cNvSpPr>
          <p:nvPr/>
        </p:nvSpPr>
        <p:spPr>
          <a:xfrm>
            <a:off x="2074674" y="0"/>
            <a:ext cx="804265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5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UVA Wayfinding Signage Entering Fontaine Research Park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15EEB5-BB68-42A6-9159-005BD6423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0034" y="1143000"/>
            <a:ext cx="6611929" cy="496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23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3F509C-50AF-BE98-FF15-AFC2A42DE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369653-15B0-4432-B550-09AB0A5259FC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2627313"/>
            <a:ext cx="2117725" cy="2176462"/>
          </a:xfrm>
        </p:spPr>
        <p:txBody>
          <a:bodyPr/>
          <a:lstStyle/>
          <a:p>
            <a:endParaRPr lang="en-US" dirty="0">
              <a:hlinkClick r:id="rId2"/>
            </a:endParaRPr>
          </a:p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0ACED79-CB26-CF0F-5A71-B3D2480B4CAD}"/>
              </a:ext>
            </a:extLst>
          </p:cNvPr>
          <p:cNvSpPr txBox="1">
            <a:spLocks/>
          </p:cNvSpPr>
          <p:nvPr/>
        </p:nvSpPr>
        <p:spPr>
          <a:xfrm>
            <a:off x="705156" y="0"/>
            <a:ext cx="10781685" cy="1143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5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UVA Wayfinding Signage At The Fontaine Research Park Entrance Intersection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EC6C8A-B10A-363C-FE19-7CD02E7F0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1569" y="1143000"/>
            <a:ext cx="6608858" cy="496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210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A25F83-7A4F-D9F2-B267-4EAEAC68D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766AB2-7096-EDC1-6259-C736D908D3CC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2627313"/>
            <a:ext cx="2117725" cy="2176462"/>
          </a:xfrm>
        </p:spPr>
        <p:txBody>
          <a:bodyPr/>
          <a:lstStyle/>
          <a:p>
            <a:endParaRPr lang="en-US" dirty="0">
              <a:hlinkClick r:id="rId2"/>
            </a:endParaRPr>
          </a:p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F839624-0113-14CB-85B4-4048887A6A7E}"/>
              </a:ext>
            </a:extLst>
          </p:cNvPr>
          <p:cNvSpPr txBox="1">
            <a:spLocks/>
          </p:cNvSpPr>
          <p:nvPr/>
        </p:nvSpPr>
        <p:spPr>
          <a:xfrm>
            <a:off x="967152" y="0"/>
            <a:ext cx="1025769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5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UVA Wayfinding Signage At The Spine Road Intersection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2153B0-B4F8-947E-193E-0A0EFB8FF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1570" y="1143000"/>
            <a:ext cx="6608858" cy="496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29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5C132B-FA5C-66F8-C57C-8E0E0E426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6F31B1-B806-FB91-FC34-7E369744FC85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2627313"/>
            <a:ext cx="2117725" cy="2176462"/>
          </a:xfrm>
        </p:spPr>
        <p:txBody>
          <a:bodyPr/>
          <a:lstStyle/>
          <a:p>
            <a:endParaRPr lang="en-US" dirty="0">
              <a:hlinkClick r:id="rId2"/>
            </a:endParaRPr>
          </a:p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1FD7B32-C4CC-3119-0336-BAB58EE8D662}"/>
              </a:ext>
            </a:extLst>
          </p:cNvPr>
          <p:cNvSpPr txBox="1">
            <a:spLocks/>
          </p:cNvSpPr>
          <p:nvPr/>
        </p:nvSpPr>
        <p:spPr>
          <a:xfrm>
            <a:off x="967152" y="0"/>
            <a:ext cx="1025769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5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UVA Wayfinding Signage At 415, 450, &amp; 480 RCH Buildings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7290E1-47DC-535D-060E-263E0AEE3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1570" y="1143000"/>
            <a:ext cx="6608858" cy="496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928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54CE87-EE8C-A1C6-1D0E-45F26D48B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5DFD3E-A6D8-C2C0-DB4B-E2831AF085C3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2627313"/>
            <a:ext cx="2117725" cy="2176462"/>
          </a:xfrm>
        </p:spPr>
        <p:txBody>
          <a:bodyPr/>
          <a:lstStyle/>
          <a:p>
            <a:endParaRPr lang="en-US" dirty="0">
              <a:hlinkClick r:id="rId2"/>
            </a:endParaRPr>
          </a:p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FD668CE-D6C1-3339-4B22-77074583A64F}"/>
              </a:ext>
            </a:extLst>
          </p:cNvPr>
          <p:cNvSpPr txBox="1">
            <a:spLocks/>
          </p:cNvSpPr>
          <p:nvPr/>
        </p:nvSpPr>
        <p:spPr>
          <a:xfrm>
            <a:off x="967152" y="0"/>
            <a:ext cx="1025769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5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UVA Wayfinding Signage For 450 RCH Building Deliveries &amp;</a:t>
            </a:r>
          </a:p>
          <a:p>
            <a:pPr algn="ctr"/>
            <a:r>
              <a:rPr lang="en-US" sz="25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900 Natural Resources Drive Building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5D7C48-88C1-A125-902C-796A78D52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8740" y="1143000"/>
            <a:ext cx="6614518" cy="496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790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160F2A0-B8E2-D975-5C4C-7381FDFA5009}"/>
              </a:ext>
            </a:extLst>
          </p:cNvPr>
          <p:cNvSpPr txBox="1">
            <a:spLocks/>
          </p:cNvSpPr>
          <p:nvPr/>
        </p:nvSpPr>
        <p:spPr>
          <a:xfrm>
            <a:off x="229061" y="15513"/>
            <a:ext cx="677574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dirty="0">
                <a:latin typeface="Franklin Gothic Medium" panose="020B0603020102020204" pitchFamily="34" charset="0"/>
              </a:rPr>
              <a:t>Project Information &amp; Construction Alerts</a:t>
            </a:r>
          </a:p>
        </p:txBody>
      </p:sp>
      <p:pic>
        <p:nvPicPr>
          <p:cNvPr id="7" name="Picture 6" descr="A qr code with a dinosaur&#10;&#10;Description automatically generated">
            <a:extLst>
              <a:ext uri="{FF2B5EF4-FFF2-40B4-BE49-F238E27FC236}">
                <a16:creationId xmlns:a16="http://schemas.microsoft.com/office/drawing/2014/main" id="{1916E574-E244-BB58-28CB-ABC9434AE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4396" y="1149494"/>
            <a:ext cx="1937425" cy="19374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8CD812-9F55-D59A-460D-34F1DC56886F}"/>
              </a:ext>
            </a:extLst>
          </p:cNvPr>
          <p:cNvSpPr/>
          <p:nvPr/>
        </p:nvSpPr>
        <p:spPr>
          <a:xfrm>
            <a:off x="8454166" y="3337441"/>
            <a:ext cx="3567269" cy="102592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409"/>
              </a:spcAft>
            </a:pPr>
            <a:r>
              <a:rPr lang="en-US" dirty="0">
                <a:latin typeface="Franklin Gothic Medium Cond"/>
                <a:cs typeface="Segoe UI"/>
              </a:rPr>
              <a:t>Communication:</a:t>
            </a:r>
          </a:p>
          <a:p>
            <a:pPr marL="285750" indent="-285750">
              <a:spcAft>
                <a:spcPts val="409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Franklin Gothic Medium Cond"/>
                <a:cs typeface="Segoe UI"/>
                <a:hlinkClick r:id="rId3"/>
              </a:rPr>
              <a:t>Website</a:t>
            </a:r>
          </a:p>
          <a:p>
            <a:pPr marL="285750" indent="-285750">
              <a:spcAft>
                <a:spcPts val="409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Franklin Gothic Medium Cond"/>
                <a:cs typeface="Segoe UI"/>
                <a:hlinkClick r:id="rId4"/>
              </a:rPr>
              <a:t>FontaineConstruction@virginia.edu</a:t>
            </a:r>
            <a:endParaRPr lang="en-US" dirty="0">
              <a:latin typeface="Franklin Gothic Medium Cond"/>
              <a:cs typeface="Segoe U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A1B6A8-7A14-A99B-83B4-06E1283E48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59" y="865309"/>
            <a:ext cx="8341937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287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A076C6-E3C7-2E54-DD80-BD2A99F44E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879418-2816-6634-6883-320AD38F1E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871" y="6187841"/>
            <a:ext cx="2943489" cy="3204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FECF01-22CD-A902-86E9-845996A9080E}"/>
              </a:ext>
            </a:extLst>
          </p:cNvPr>
          <p:cNvSpPr txBox="1"/>
          <p:nvPr/>
        </p:nvSpPr>
        <p:spPr>
          <a:xfrm>
            <a:off x="279640" y="6003175"/>
            <a:ext cx="61503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Franklin Gothic Demi" panose="020B0703020102020204" pitchFamily="34" charset="0"/>
                <a:cs typeface="Calibri"/>
              </a:rPr>
              <a:t>Q&amp;A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D9BA20-FEAA-BCFD-0848-C0CDC43063B7}"/>
              </a:ext>
            </a:extLst>
          </p:cNvPr>
          <p:cNvSpPr txBox="1"/>
          <p:nvPr/>
        </p:nvSpPr>
        <p:spPr>
          <a:xfrm>
            <a:off x="3339933" y="2032092"/>
            <a:ext cx="618008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  <a:latin typeface="Franklin Gothic Demi" panose="020B0703020102020204" pitchFamily="34" charset="0"/>
                <a:cs typeface="Calibri"/>
              </a:rPr>
              <a:t>Thank you for your continued support, patience, and flexibility as we work to deliver the new parking garage!</a:t>
            </a:r>
          </a:p>
          <a:p>
            <a:endParaRPr lang="en-US" sz="2000" dirty="0">
              <a:solidFill>
                <a:schemeClr val="accent2"/>
              </a:solidFill>
              <a:latin typeface="Franklin Gothic Demi" panose="020B0703020102020204" pitchFamily="34" charset="0"/>
              <a:cs typeface="Calibri"/>
            </a:endParaRPr>
          </a:p>
          <a:p>
            <a:r>
              <a:rPr lang="en-US" sz="2000" dirty="0">
                <a:solidFill>
                  <a:schemeClr val="accent2"/>
                </a:solidFill>
                <a:latin typeface="Franklin Gothic Demi" panose="020B0703020102020204" pitchFamily="34" charset="0"/>
                <a:cs typeface="Calibri"/>
              </a:rPr>
              <a:t>Sincerely, </a:t>
            </a:r>
          </a:p>
          <a:p>
            <a:r>
              <a:rPr lang="en-US" sz="2000" dirty="0">
                <a:solidFill>
                  <a:schemeClr val="accent2"/>
                </a:solidFill>
                <a:latin typeface="Franklin Gothic Demi" panose="020B0703020102020204" pitchFamily="34" charset="0"/>
                <a:cs typeface="Calibri"/>
              </a:rPr>
              <a:t>The Fontaine Parking Garage Team</a:t>
            </a:r>
          </a:p>
        </p:txBody>
      </p:sp>
    </p:spTree>
    <p:extLst>
      <p:ext uri="{BB962C8B-B14F-4D97-AF65-F5344CB8AC3E}">
        <p14:creationId xmlns:p14="http://schemas.microsoft.com/office/powerpoint/2010/main" val="84029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B31089-9994-DC0E-2287-6E121061CCA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D5682B4-6E04-4487-877A-ED679FDDF85C}"/>
              </a:ext>
            </a:extLst>
          </p:cNvPr>
          <p:cNvSpPr/>
          <p:nvPr/>
        </p:nvSpPr>
        <p:spPr>
          <a:xfrm>
            <a:off x="1005840" y="1427331"/>
            <a:ext cx="10180320" cy="2207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500" dirty="0">
                <a:solidFill>
                  <a:schemeClr val="bg1"/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Agenda</a:t>
            </a:r>
          </a:p>
          <a:p>
            <a:pPr>
              <a:lnSpc>
                <a:spcPct val="115000"/>
              </a:lnSpc>
            </a:pPr>
            <a:endParaRPr lang="en-US" dirty="0">
              <a:solidFill>
                <a:schemeClr val="bg1"/>
              </a:solidFill>
              <a:latin typeface="Franklin Gothic Medium Cond" panose="020B06060304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Welcome, Introductions, &amp; Project Information		Taryn Spence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Enabling Work/ RCH Road Closure 			Breeden Construction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Traffic &amp; Pedestrian Impacts			     	Sam Walker  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Q&amp;A 				</a:t>
            </a:r>
            <a:endParaRPr lang="en-US" sz="2200" dirty="0">
              <a:solidFill>
                <a:schemeClr val="bg1"/>
              </a:solidFill>
              <a:latin typeface="Franklin Gothic Medium Cond" panose="020B06060304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E1F193-D694-D719-FD27-B17EB54D6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871" y="6187841"/>
            <a:ext cx="2943489" cy="32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92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A076C6-E3C7-2E54-DD80-BD2A99F44E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5196F3-283E-D3AF-4219-C75C5CDB5284}"/>
              </a:ext>
            </a:extLst>
          </p:cNvPr>
          <p:cNvSpPr txBox="1"/>
          <p:nvPr/>
        </p:nvSpPr>
        <p:spPr>
          <a:xfrm>
            <a:off x="279640" y="5800450"/>
            <a:ext cx="632789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Franklin Gothic Demi" panose="020B0703020102020204" pitchFamily="34" charset="0"/>
                <a:cs typeface="Calibri"/>
              </a:rPr>
              <a:t>PROJECT INFORMATION</a:t>
            </a:r>
          </a:p>
          <a:p>
            <a:r>
              <a:rPr lang="en-US" sz="2000" dirty="0">
                <a:solidFill>
                  <a:schemeClr val="bg1"/>
                </a:solidFill>
                <a:latin typeface="Franklin Gothic Demi" panose="020B0703020102020204" pitchFamily="34" charset="0"/>
                <a:cs typeface="Calibri"/>
              </a:rPr>
              <a:t>Taryn Spence</a:t>
            </a:r>
            <a:endParaRPr lang="en-US" sz="2000" dirty="0">
              <a:solidFill>
                <a:schemeClr val="bg1"/>
              </a:solidFill>
              <a:latin typeface="Franklin Gothic Book" panose="020B0503020102020204" pitchFamily="34" charset="0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879418-2816-6634-6883-320AD38F1E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871" y="6187841"/>
            <a:ext cx="2943489" cy="32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80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ilding with trees and a parking lot&#10;&#10;Description automatically generated">
            <a:extLst>
              <a:ext uri="{FF2B5EF4-FFF2-40B4-BE49-F238E27FC236}">
                <a16:creationId xmlns:a16="http://schemas.microsoft.com/office/drawing/2014/main" id="{F9459169-105F-5DD1-8714-160194A96C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9D86ADD-5F84-67FE-B1D4-13E76C155886}"/>
                  </a:ext>
                </a:extLst>
              </p14:cNvPr>
              <p14:cNvContentPartPr/>
              <p14:nvPr/>
            </p14:nvContentPartPr>
            <p14:xfrm>
              <a:off x="-436655" y="4301607"/>
              <a:ext cx="27000" cy="64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9D86ADD-5F84-67FE-B1D4-13E76C15588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440975" y="4297033"/>
                <a:ext cx="35640" cy="15628"/>
              </a:xfrm>
              <a:prstGeom prst="rect">
                <a:avLst/>
              </a:prstGeom>
            </p:spPr>
          </p:pic>
        </mc:Fallback>
      </mc:AlternateContent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E78C89F8-4A6A-480B-55A6-A9B8BEF68F87}"/>
              </a:ext>
            </a:extLst>
          </p:cNvPr>
          <p:cNvSpPr txBox="1">
            <a:spLocks/>
          </p:cNvSpPr>
          <p:nvPr/>
        </p:nvSpPr>
        <p:spPr>
          <a:xfrm>
            <a:off x="11582400" y="6492240"/>
            <a:ext cx="457200" cy="36576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862676-02E7-4351-AD20-0A9F1400025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0243B87D-A561-4CD3-D04E-9291EDA4607E}"/>
              </a:ext>
            </a:extLst>
          </p:cNvPr>
          <p:cNvSpPr txBox="1">
            <a:spLocks/>
          </p:cNvSpPr>
          <p:nvPr/>
        </p:nvSpPr>
        <p:spPr>
          <a:xfrm>
            <a:off x="365108" y="248729"/>
            <a:ext cx="4212226" cy="3969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4000" b="1" i="0">
                <a:solidFill>
                  <a:srgbClr val="F1F1F1"/>
                </a:solidFill>
                <a:latin typeface="Segoe UI Semibold"/>
                <a:ea typeface="+mj-ea"/>
                <a:cs typeface="Segoe UI Semibold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en-US" sz="2500" b="0" kern="0" spc="5" dirty="0">
                <a:solidFill>
                  <a:schemeClr val="bg1"/>
                </a:solidFill>
                <a:latin typeface="Franklin Gothic Medium Cond" panose="020B0606030402020204" pitchFamily="34" charset="0"/>
                <a:cs typeface="Franklin Gothic Medium Cond"/>
              </a:rPr>
              <a:t>Parking Garage Project</a:t>
            </a:r>
            <a:endParaRPr lang="en-US" sz="2500" kern="0" dirty="0">
              <a:solidFill>
                <a:schemeClr val="bg1"/>
              </a:solidFill>
              <a:latin typeface="Franklin Gothic Medium Cond" panose="020B0606030402020204" pitchFamily="34" charset="0"/>
              <a:cs typeface="Franklin Gothic Medium Cond"/>
            </a:endParaRPr>
          </a:p>
        </p:txBody>
      </p:sp>
    </p:spTree>
    <p:extLst>
      <p:ext uri="{BB962C8B-B14F-4D97-AF65-F5344CB8AC3E}">
        <p14:creationId xmlns:p14="http://schemas.microsoft.com/office/powerpoint/2010/main" val="10361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5DBAEB-F068-69C0-9FD6-52F9A1520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building with a parking garage and a road&#10;&#10;Description automatically generated with medium confidence">
            <a:extLst>
              <a:ext uri="{FF2B5EF4-FFF2-40B4-BE49-F238E27FC236}">
                <a16:creationId xmlns:a16="http://schemas.microsoft.com/office/drawing/2014/main" id="{36D272DB-73DA-8B1C-F40C-ED16D3038F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69" b="4745"/>
          <a:stretch/>
        </p:blipFill>
        <p:spPr>
          <a:xfrm>
            <a:off x="20" y="10"/>
            <a:ext cx="12191980" cy="6865943"/>
          </a:xfrm>
          <a:custGeom>
            <a:avLst/>
            <a:gdLst/>
            <a:ahLst/>
            <a:cxnLst/>
            <a:rect l="l" t="t" r="r" b="b"/>
            <a:pathLst>
              <a:path w="12192000" h="6857681">
                <a:moveTo>
                  <a:pt x="0" y="0"/>
                </a:moveTo>
                <a:lnTo>
                  <a:pt x="6033794" y="0"/>
                </a:lnTo>
                <a:lnTo>
                  <a:pt x="6104632" y="17448"/>
                </a:lnTo>
                <a:cubicBezTo>
                  <a:pt x="6167597" y="23966"/>
                  <a:pt x="6148747" y="27214"/>
                  <a:pt x="6198111" y="26888"/>
                </a:cubicBezTo>
                <a:cubicBezTo>
                  <a:pt x="6203032" y="26525"/>
                  <a:pt x="6212450" y="35708"/>
                  <a:pt x="6231511" y="33431"/>
                </a:cubicBezTo>
                <a:cubicBezTo>
                  <a:pt x="6261681" y="37362"/>
                  <a:pt x="6245025" y="48416"/>
                  <a:pt x="6283668" y="52056"/>
                </a:cubicBezTo>
                <a:cubicBezTo>
                  <a:pt x="6280095" y="55478"/>
                  <a:pt x="6317954" y="53783"/>
                  <a:pt x="6321602" y="65933"/>
                </a:cubicBezTo>
                <a:cubicBezTo>
                  <a:pt x="6338020" y="69803"/>
                  <a:pt x="6363241" y="73066"/>
                  <a:pt x="6382175" y="75274"/>
                </a:cubicBezTo>
                <a:cubicBezTo>
                  <a:pt x="6410543" y="81224"/>
                  <a:pt x="6424665" y="87641"/>
                  <a:pt x="6428857" y="91880"/>
                </a:cubicBezTo>
                <a:cubicBezTo>
                  <a:pt x="6457257" y="98611"/>
                  <a:pt x="6454186" y="99822"/>
                  <a:pt x="6491478" y="114104"/>
                </a:cubicBezTo>
                <a:cubicBezTo>
                  <a:pt x="6513363" y="108974"/>
                  <a:pt x="6532168" y="120070"/>
                  <a:pt x="6541328" y="130204"/>
                </a:cubicBezTo>
                <a:cubicBezTo>
                  <a:pt x="6566101" y="139804"/>
                  <a:pt x="6619910" y="162727"/>
                  <a:pt x="6655300" y="165762"/>
                </a:cubicBezTo>
                <a:cubicBezTo>
                  <a:pt x="6709422" y="165032"/>
                  <a:pt x="6694278" y="176304"/>
                  <a:pt x="6718357" y="184874"/>
                </a:cubicBezTo>
                <a:cubicBezTo>
                  <a:pt x="6737101" y="195527"/>
                  <a:pt x="6734493" y="186329"/>
                  <a:pt x="6754054" y="199796"/>
                </a:cubicBezTo>
                <a:lnTo>
                  <a:pt x="6790284" y="215417"/>
                </a:lnTo>
                <a:lnTo>
                  <a:pt x="6833979" y="239878"/>
                </a:lnTo>
                <a:lnTo>
                  <a:pt x="6843981" y="246602"/>
                </a:lnTo>
                <a:cubicBezTo>
                  <a:pt x="6849111" y="246626"/>
                  <a:pt x="6852366" y="247045"/>
                  <a:pt x="6854445" y="247782"/>
                </a:cubicBezTo>
                <a:cubicBezTo>
                  <a:pt x="6854496" y="247881"/>
                  <a:pt x="6854549" y="247980"/>
                  <a:pt x="6854600" y="248079"/>
                </a:cubicBezTo>
                <a:lnTo>
                  <a:pt x="6869364" y="251040"/>
                </a:lnTo>
                <a:cubicBezTo>
                  <a:pt x="6886479" y="251404"/>
                  <a:pt x="6920818" y="277370"/>
                  <a:pt x="6937072" y="276678"/>
                </a:cubicBezTo>
                <a:cubicBezTo>
                  <a:pt x="6944247" y="293133"/>
                  <a:pt x="6941053" y="265766"/>
                  <a:pt x="6968404" y="280704"/>
                </a:cubicBezTo>
                <a:cubicBezTo>
                  <a:pt x="6980596" y="282696"/>
                  <a:pt x="6985722" y="284716"/>
                  <a:pt x="6995938" y="286247"/>
                </a:cubicBezTo>
                <a:cubicBezTo>
                  <a:pt x="6996079" y="286667"/>
                  <a:pt x="7029560" y="289467"/>
                  <a:pt x="7029701" y="289887"/>
                </a:cubicBezTo>
                <a:lnTo>
                  <a:pt x="7054104" y="293980"/>
                </a:lnTo>
                <a:lnTo>
                  <a:pt x="7059678" y="296051"/>
                </a:lnTo>
                <a:lnTo>
                  <a:pt x="7092167" y="292851"/>
                </a:lnTo>
                <a:lnTo>
                  <a:pt x="7108387" y="292672"/>
                </a:lnTo>
                <a:lnTo>
                  <a:pt x="7114139" y="289579"/>
                </a:lnTo>
                <a:cubicBezTo>
                  <a:pt x="7119705" y="287930"/>
                  <a:pt x="7126840" y="287741"/>
                  <a:pt x="7137488" y="290860"/>
                </a:cubicBezTo>
                <a:lnTo>
                  <a:pt x="7139729" y="292153"/>
                </a:lnTo>
                <a:lnTo>
                  <a:pt x="7172532" y="286561"/>
                </a:lnTo>
                <a:cubicBezTo>
                  <a:pt x="7179544" y="284784"/>
                  <a:pt x="7207552" y="294171"/>
                  <a:pt x="7213458" y="290616"/>
                </a:cubicBezTo>
                <a:cubicBezTo>
                  <a:pt x="7269364" y="295457"/>
                  <a:pt x="7303569" y="278925"/>
                  <a:pt x="7371827" y="290351"/>
                </a:cubicBezTo>
                <a:cubicBezTo>
                  <a:pt x="7417519" y="294938"/>
                  <a:pt x="7443196" y="294841"/>
                  <a:pt x="7472683" y="298450"/>
                </a:cubicBezTo>
                <a:cubicBezTo>
                  <a:pt x="7502170" y="302059"/>
                  <a:pt x="7529752" y="308462"/>
                  <a:pt x="7548749" y="312007"/>
                </a:cubicBezTo>
                <a:cubicBezTo>
                  <a:pt x="7567746" y="315552"/>
                  <a:pt x="7562619" y="317217"/>
                  <a:pt x="7586664" y="319723"/>
                </a:cubicBezTo>
                <a:cubicBezTo>
                  <a:pt x="7610709" y="322229"/>
                  <a:pt x="7669675" y="320322"/>
                  <a:pt x="7693021" y="327043"/>
                </a:cubicBezTo>
                <a:cubicBezTo>
                  <a:pt x="7718238" y="326359"/>
                  <a:pt x="7721537" y="337391"/>
                  <a:pt x="7735314" y="336075"/>
                </a:cubicBezTo>
                <a:cubicBezTo>
                  <a:pt x="7806549" y="352546"/>
                  <a:pt x="7865892" y="349618"/>
                  <a:pt x="7952583" y="346950"/>
                </a:cubicBezTo>
                <a:cubicBezTo>
                  <a:pt x="8009730" y="351831"/>
                  <a:pt x="8008698" y="354607"/>
                  <a:pt x="8033745" y="357420"/>
                </a:cubicBezTo>
                <a:cubicBezTo>
                  <a:pt x="8041390" y="360247"/>
                  <a:pt x="8045181" y="350414"/>
                  <a:pt x="8052068" y="354306"/>
                </a:cubicBezTo>
                <a:lnTo>
                  <a:pt x="8087434" y="359505"/>
                </a:lnTo>
                <a:lnTo>
                  <a:pt x="8113399" y="369645"/>
                </a:lnTo>
                <a:lnTo>
                  <a:pt x="8137804" y="376078"/>
                </a:lnTo>
                <a:lnTo>
                  <a:pt x="8167138" y="378809"/>
                </a:lnTo>
                <a:cubicBezTo>
                  <a:pt x="8176124" y="381225"/>
                  <a:pt x="8176713" y="389019"/>
                  <a:pt x="8188557" y="388892"/>
                </a:cubicBezTo>
                <a:cubicBezTo>
                  <a:pt x="8224517" y="394064"/>
                  <a:pt x="8289287" y="398547"/>
                  <a:pt x="8338182" y="404244"/>
                </a:cubicBezTo>
                <a:cubicBezTo>
                  <a:pt x="8362404" y="400849"/>
                  <a:pt x="8397142" y="407351"/>
                  <a:pt x="8407187" y="417040"/>
                </a:cubicBezTo>
                <a:cubicBezTo>
                  <a:pt x="8419182" y="419735"/>
                  <a:pt x="8448098" y="419784"/>
                  <a:pt x="8459765" y="417876"/>
                </a:cubicBezTo>
                <a:cubicBezTo>
                  <a:pt x="8470121" y="418155"/>
                  <a:pt x="8471999" y="421843"/>
                  <a:pt x="8485759" y="423277"/>
                </a:cubicBezTo>
                <a:cubicBezTo>
                  <a:pt x="8500778" y="426656"/>
                  <a:pt x="8533354" y="442668"/>
                  <a:pt x="8547497" y="447675"/>
                </a:cubicBezTo>
                <a:cubicBezTo>
                  <a:pt x="8561640" y="452682"/>
                  <a:pt x="8547256" y="447497"/>
                  <a:pt x="8570615" y="453317"/>
                </a:cubicBezTo>
                <a:cubicBezTo>
                  <a:pt x="8578949" y="455301"/>
                  <a:pt x="8577204" y="463036"/>
                  <a:pt x="8595122" y="466725"/>
                </a:cubicBezTo>
                <a:cubicBezTo>
                  <a:pt x="8613041" y="470415"/>
                  <a:pt x="8653176" y="474680"/>
                  <a:pt x="8678126" y="475454"/>
                </a:cubicBezTo>
                <a:cubicBezTo>
                  <a:pt x="8706000" y="462935"/>
                  <a:pt x="8696233" y="479979"/>
                  <a:pt x="8747203" y="464224"/>
                </a:cubicBezTo>
                <a:cubicBezTo>
                  <a:pt x="8748514" y="466239"/>
                  <a:pt x="8769343" y="465372"/>
                  <a:pt x="8790692" y="466720"/>
                </a:cubicBezTo>
                <a:cubicBezTo>
                  <a:pt x="8812041" y="468068"/>
                  <a:pt x="8857501" y="479363"/>
                  <a:pt x="8875298" y="472310"/>
                </a:cubicBezTo>
                <a:lnTo>
                  <a:pt x="9032306" y="471571"/>
                </a:lnTo>
                <a:lnTo>
                  <a:pt x="9122435" y="483407"/>
                </a:lnTo>
                <a:cubicBezTo>
                  <a:pt x="9153775" y="485302"/>
                  <a:pt x="9159039" y="493942"/>
                  <a:pt x="9179171" y="490552"/>
                </a:cubicBezTo>
                <a:cubicBezTo>
                  <a:pt x="9213108" y="492737"/>
                  <a:pt x="9191622" y="508779"/>
                  <a:pt x="9230778" y="495862"/>
                </a:cubicBezTo>
                <a:cubicBezTo>
                  <a:pt x="9220076" y="509598"/>
                  <a:pt x="9249178" y="492136"/>
                  <a:pt x="9269314" y="503195"/>
                </a:cubicBezTo>
                <a:cubicBezTo>
                  <a:pt x="9297556" y="495041"/>
                  <a:pt x="9326591" y="505312"/>
                  <a:pt x="9343734" y="506508"/>
                </a:cubicBezTo>
                <a:cubicBezTo>
                  <a:pt x="9360877" y="507704"/>
                  <a:pt x="9347612" y="511465"/>
                  <a:pt x="9372172" y="510372"/>
                </a:cubicBezTo>
                <a:lnTo>
                  <a:pt x="9406856" y="515908"/>
                </a:lnTo>
                <a:cubicBezTo>
                  <a:pt x="9405045" y="511337"/>
                  <a:pt x="9410063" y="512684"/>
                  <a:pt x="9423824" y="513399"/>
                </a:cubicBezTo>
                <a:lnTo>
                  <a:pt x="9460782" y="509325"/>
                </a:lnTo>
                <a:lnTo>
                  <a:pt x="9486144" y="513434"/>
                </a:lnTo>
                <a:cubicBezTo>
                  <a:pt x="9489544" y="513295"/>
                  <a:pt x="9513720" y="508821"/>
                  <a:pt x="9513235" y="505310"/>
                </a:cubicBezTo>
                <a:cubicBezTo>
                  <a:pt x="9539685" y="520038"/>
                  <a:pt x="9542332" y="510786"/>
                  <a:pt x="9569455" y="507032"/>
                </a:cubicBezTo>
                <a:cubicBezTo>
                  <a:pt x="9592710" y="508415"/>
                  <a:pt x="9572665" y="508880"/>
                  <a:pt x="9628861" y="510620"/>
                </a:cubicBezTo>
                <a:cubicBezTo>
                  <a:pt x="9650737" y="526789"/>
                  <a:pt x="9635011" y="498901"/>
                  <a:pt x="9677951" y="521543"/>
                </a:cubicBezTo>
                <a:cubicBezTo>
                  <a:pt x="9680053" y="519778"/>
                  <a:pt x="9706563" y="521397"/>
                  <a:pt x="9720438" y="523172"/>
                </a:cubicBezTo>
                <a:cubicBezTo>
                  <a:pt x="9734313" y="524947"/>
                  <a:pt x="9746849" y="522784"/>
                  <a:pt x="9761204" y="532196"/>
                </a:cubicBezTo>
                <a:cubicBezTo>
                  <a:pt x="9771692" y="535091"/>
                  <a:pt x="9752949" y="530854"/>
                  <a:pt x="9785747" y="535781"/>
                </a:cubicBezTo>
                <a:cubicBezTo>
                  <a:pt x="9818545" y="540708"/>
                  <a:pt x="9925449" y="557390"/>
                  <a:pt x="9957993" y="561756"/>
                </a:cubicBezTo>
                <a:cubicBezTo>
                  <a:pt x="9990537" y="566122"/>
                  <a:pt x="9967648" y="568686"/>
                  <a:pt x="9981009" y="569119"/>
                </a:cubicBezTo>
                <a:cubicBezTo>
                  <a:pt x="9994370" y="569552"/>
                  <a:pt x="10023139" y="562486"/>
                  <a:pt x="10038159" y="564356"/>
                </a:cubicBezTo>
                <a:cubicBezTo>
                  <a:pt x="10057015" y="566262"/>
                  <a:pt x="10059811" y="573563"/>
                  <a:pt x="10071129" y="573194"/>
                </a:cubicBezTo>
                <a:cubicBezTo>
                  <a:pt x="10081593" y="562977"/>
                  <a:pt x="10092704" y="563090"/>
                  <a:pt x="10110830" y="569286"/>
                </a:cubicBezTo>
                <a:cubicBezTo>
                  <a:pt x="10144643" y="572070"/>
                  <a:pt x="10144670" y="561560"/>
                  <a:pt x="10177323" y="563075"/>
                </a:cubicBezTo>
                <a:cubicBezTo>
                  <a:pt x="10191652" y="562496"/>
                  <a:pt x="10199318" y="565790"/>
                  <a:pt x="10223224" y="562516"/>
                </a:cubicBezTo>
                <a:cubicBezTo>
                  <a:pt x="10240245" y="563214"/>
                  <a:pt x="10274444" y="564970"/>
                  <a:pt x="10297489" y="554688"/>
                </a:cubicBezTo>
                <a:cubicBezTo>
                  <a:pt x="10322484" y="553379"/>
                  <a:pt x="10304332" y="552915"/>
                  <a:pt x="10331612" y="555505"/>
                </a:cubicBezTo>
                <a:cubicBezTo>
                  <a:pt x="10364938" y="556023"/>
                  <a:pt x="10378810" y="549792"/>
                  <a:pt x="10398068" y="551274"/>
                </a:cubicBezTo>
                <a:cubicBezTo>
                  <a:pt x="10410608" y="547019"/>
                  <a:pt x="10396406" y="552090"/>
                  <a:pt x="10444604" y="546749"/>
                </a:cubicBezTo>
                <a:cubicBezTo>
                  <a:pt x="10463706" y="556208"/>
                  <a:pt x="10480046" y="543272"/>
                  <a:pt x="10496391" y="545310"/>
                </a:cubicBezTo>
                <a:cubicBezTo>
                  <a:pt x="10522313" y="544276"/>
                  <a:pt x="10586025" y="544389"/>
                  <a:pt x="10609659" y="542925"/>
                </a:cubicBezTo>
                <a:cubicBezTo>
                  <a:pt x="10633293" y="541461"/>
                  <a:pt x="10608137" y="539280"/>
                  <a:pt x="10638198" y="536528"/>
                </a:cubicBezTo>
                <a:cubicBezTo>
                  <a:pt x="10693566" y="548777"/>
                  <a:pt x="10724464" y="526732"/>
                  <a:pt x="10780502" y="524034"/>
                </a:cubicBezTo>
                <a:cubicBezTo>
                  <a:pt x="10814519" y="506962"/>
                  <a:pt x="10838626" y="524696"/>
                  <a:pt x="10875821" y="511631"/>
                </a:cubicBezTo>
                <a:cubicBezTo>
                  <a:pt x="10900992" y="507636"/>
                  <a:pt x="10904648" y="511453"/>
                  <a:pt x="10918825" y="509588"/>
                </a:cubicBezTo>
                <a:cubicBezTo>
                  <a:pt x="10933002" y="507723"/>
                  <a:pt x="10948992" y="503227"/>
                  <a:pt x="10960884" y="500440"/>
                </a:cubicBezTo>
                <a:cubicBezTo>
                  <a:pt x="10967249" y="504078"/>
                  <a:pt x="11016720" y="497668"/>
                  <a:pt x="11015578" y="492864"/>
                </a:cubicBezTo>
                <a:cubicBezTo>
                  <a:pt x="11022928" y="494510"/>
                  <a:pt x="11043247" y="500882"/>
                  <a:pt x="11045541" y="493276"/>
                </a:cubicBezTo>
                <a:cubicBezTo>
                  <a:pt x="11083069" y="493195"/>
                  <a:pt x="11104152" y="492128"/>
                  <a:pt x="11136980" y="502266"/>
                </a:cubicBezTo>
                <a:cubicBezTo>
                  <a:pt x="11160311" y="506043"/>
                  <a:pt x="11144016" y="504016"/>
                  <a:pt x="11158537" y="506413"/>
                </a:cubicBezTo>
                <a:cubicBezTo>
                  <a:pt x="11173058" y="508810"/>
                  <a:pt x="11197248" y="504516"/>
                  <a:pt x="11220930" y="503946"/>
                </a:cubicBezTo>
                <a:cubicBezTo>
                  <a:pt x="11244941" y="504078"/>
                  <a:pt x="11272916" y="508160"/>
                  <a:pt x="11290697" y="509588"/>
                </a:cubicBezTo>
                <a:cubicBezTo>
                  <a:pt x="11308478" y="511016"/>
                  <a:pt x="11312720" y="510673"/>
                  <a:pt x="11327615" y="512515"/>
                </a:cubicBezTo>
                <a:cubicBezTo>
                  <a:pt x="11352471" y="509065"/>
                  <a:pt x="11373358" y="510883"/>
                  <a:pt x="11391973" y="518258"/>
                </a:cubicBezTo>
                <a:cubicBezTo>
                  <a:pt x="11406458" y="520151"/>
                  <a:pt x="11399034" y="524460"/>
                  <a:pt x="11409760" y="526257"/>
                </a:cubicBezTo>
                <a:cubicBezTo>
                  <a:pt x="11420486" y="528054"/>
                  <a:pt x="11427325" y="519930"/>
                  <a:pt x="11456330" y="521896"/>
                </a:cubicBezTo>
                <a:cubicBezTo>
                  <a:pt x="11466649" y="522293"/>
                  <a:pt x="11466304" y="529914"/>
                  <a:pt x="11488341" y="531019"/>
                </a:cubicBezTo>
                <a:cubicBezTo>
                  <a:pt x="11510378" y="532124"/>
                  <a:pt x="11598983" y="536881"/>
                  <a:pt x="11631415" y="538053"/>
                </a:cubicBezTo>
                <a:cubicBezTo>
                  <a:pt x="11663847" y="539225"/>
                  <a:pt x="11650717" y="536007"/>
                  <a:pt x="11666264" y="535672"/>
                </a:cubicBezTo>
                <a:cubicBezTo>
                  <a:pt x="11681811" y="535337"/>
                  <a:pt x="11700204" y="526934"/>
                  <a:pt x="11724698" y="536041"/>
                </a:cubicBezTo>
                <a:cubicBezTo>
                  <a:pt x="11743020" y="531196"/>
                  <a:pt x="11743491" y="542315"/>
                  <a:pt x="11763807" y="545183"/>
                </a:cubicBezTo>
                <a:cubicBezTo>
                  <a:pt x="11775016" y="549241"/>
                  <a:pt x="11789046" y="548064"/>
                  <a:pt x="11798300" y="550863"/>
                </a:cubicBezTo>
                <a:cubicBezTo>
                  <a:pt x="11807554" y="553662"/>
                  <a:pt x="11814870" y="554166"/>
                  <a:pt x="11821716" y="557213"/>
                </a:cubicBezTo>
                <a:cubicBezTo>
                  <a:pt x="11828562" y="560260"/>
                  <a:pt x="11830643" y="566367"/>
                  <a:pt x="11839374" y="569145"/>
                </a:cubicBezTo>
                <a:cubicBezTo>
                  <a:pt x="11848105" y="571923"/>
                  <a:pt x="11861759" y="576813"/>
                  <a:pt x="11871722" y="578644"/>
                </a:cubicBezTo>
                <a:cubicBezTo>
                  <a:pt x="11881685" y="580475"/>
                  <a:pt x="11880173" y="577641"/>
                  <a:pt x="11899154" y="580133"/>
                </a:cubicBezTo>
                <a:cubicBezTo>
                  <a:pt x="11930093" y="585454"/>
                  <a:pt x="11957956" y="589309"/>
                  <a:pt x="11992753" y="588833"/>
                </a:cubicBezTo>
                <a:cubicBezTo>
                  <a:pt x="11999276" y="598540"/>
                  <a:pt x="12009663" y="594134"/>
                  <a:pt x="12023554" y="588997"/>
                </a:cubicBezTo>
                <a:cubicBezTo>
                  <a:pt x="12049522" y="596077"/>
                  <a:pt x="12093380" y="601562"/>
                  <a:pt x="12137802" y="617391"/>
                </a:cubicBezTo>
                <a:cubicBezTo>
                  <a:pt x="12156710" y="627093"/>
                  <a:pt x="12160884" y="628759"/>
                  <a:pt x="12174434" y="631430"/>
                </a:cubicBezTo>
                <a:lnTo>
                  <a:pt x="12192000" y="634770"/>
                </a:lnTo>
                <a:lnTo>
                  <a:pt x="12192000" y="6857681"/>
                </a:lnTo>
                <a:lnTo>
                  <a:pt x="9979612" y="6857681"/>
                </a:lnTo>
                <a:lnTo>
                  <a:pt x="9971269" y="6854457"/>
                </a:lnTo>
                <a:cubicBezTo>
                  <a:pt x="9959912" y="6851181"/>
                  <a:pt x="9949163" y="6849764"/>
                  <a:pt x="9939502" y="6851921"/>
                </a:cubicBezTo>
                <a:cubicBezTo>
                  <a:pt x="9891606" y="6835635"/>
                  <a:pt x="9864404" y="6844006"/>
                  <a:pt x="9834453" y="6832151"/>
                </a:cubicBezTo>
                <a:cubicBezTo>
                  <a:pt x="9804501" y="6820296"/>
                  <a:pt x="9801374" y="6798259"/>
                  <a:pt x="9759795" y="6780787"/>
                </a:cubicBezTo>
                <a:cubicBezTo>
                  <a:pt x="9718217" y="6763314"/>
                  <a:pt x="9629817" y="6740362"/>
                  <a:pt x="9584980" y="6727313"/>
                </a:cubicBezTo>
                <a:cubicBezTo>
                  <a:pt x="9546420" y="6722010"/>
                  <a:pt x="9530408" y="6725469"/>
                  <a:pt x="9490770" y="6702489"/>
                </a:cubicBezTo>
                <a:cubicBezTo>
                  <a:pt x="9443320" y="6701025"/>
                  <a:pt x="9424336" y="6690023"/>
                  <a:pt x="9380405" y="6676541"/>
                </a:cubicBezTo>
                <a:cubicBezTo>
                  <a:pt x="9335978" y="6675243"/>
                  <a:pt x="9297645" y="6680915"/>
                  <a:pt x="9259939" y="6674414"/>
                </a:cubicBezTo>
                <a:cubicBezTo>
                  <a:pt x="9244772" y="6679394"/>
                  <a:pt x="9230416" y="6681084"/>
                  <a:pt x="9216296" y="6672209"/>
                </a:cubicBezTo>
                <a:cubicBezTo>
                  <a:pt x="9174886" y="6673387"/>
                  <a:pt x="9165078" y="6684906"/>
                  <a:pt x="9138624" y="6674601"/>
                </a:cubicBezTo>
                <a:cubicBezTo>
                  <a:pt x="9108454" y="6672027"/>
                  <a:pt x="9060163" y="6657862"/>
                  <a:pt x="9035273" y="6656766"/>
                </a:cubicBezTo>
                <a:cubicBezTo>
                  <a:pt x="9043993" y="6670577"/>
                  <a:pt x="8988276" y="6655711"/>
                  <a:pt x="8989286" y="6668016"/>
                </a:cubicBezTo>
                <a:cubicBezTo>
                  <a:pt x="8965548" y="6651220"/>
                  <a:pt x="8960144" y="6673151"/>
                  <a:pt x="8932387" y="6668707"/>
                </a:cubicBezTo>
                <a:cubicBezTo>
                  <a:pt x="8918435" y="6662528"/>
                  <a:pt x="8909159" y="6661716"/>
                  <a:pt x="8898375" y="6669282"/>
                </a:cubicBezTo>
                <a:cubicBezTo>
                  <a:pt x="8833747" y="6639096"/>
                  <a:pt x="8863155" y="6669089"/>
                  <a:pt x="8806495" y="6658618"/>
                </a:cubicBezTo>
                <a:cubicBezTo>
                  <a:pt x="8757168" y="6647242"/>
                  <a:pt x="8702613" y="6640665"/>
                  <a:pt x="8650927" y="6611139"/>
                </a:cubicBezTo>
                <a:cubicBezTo>
                  <a:pt x="8640770" y="6602610"/>
                  <a:pt x="8619775" y="6599998"/>
                  <a:pt x="8604033" y="6605300"/>
                </a:cubicBezTo>
                <a:cubicBezTo>
                  <a:pt x="8601324" y="6606213"/>
                  <a:pt x="8598878" y="6607331"/>
                  <a:pt x="8596767" y="6608618"/>
                </a:cubicBezTo>
                <a:cubicBezTo>
                  <a:pt x="8565299" y="6587556"/>
                  <a:pt x="8548876" y="6598771"/>
                  <a:pt x="8533762" y="6584302"/>
                </a:cubicBezTo>
                <a:cubicBezTo>
                  <a:pt x="8487059" y="6579247"/>
                  <a:pt x="8451683" y="6594395"/>
                  <a:pt x="8437660" y="6581725"/>
                </a:cubicBezTo>
                <a:cubicBezTo>
                  <a:pt x="8414209" y="6582991"/>
                  <a:pt x="8383722" y="6598678"/>
                  <a:pt x="8364494" y="6585073"/>
                </a:cubicBezTo>
                <a:cubicBezTo>
                  <a:pt x="8363342" y="6596536"/>
                  <a:pt x="8336540" y="6576888"/>
                  <a:pt x="8323751" y="6584665"/>
                </a:cubicBezTo>
                <a:cubicBezTo>
                  <a:pt x="8314841" y="6591411"/>
                  <a:pt x="8304634" y="6587022"/>
                  <a:pt x="8293791" y="6586903"/>
                </a:cubicBezTo>
                <a:cubicBezTo>
                  <a:pt x="8280721" y="6592424"/>
                  <a:pt x="8232642" y="6585021"/>
                  <a:pt x="8219223" y="6578961"/>
                </a:cubicBezTo>
                <a:cubicBezTo>
                  <a:pt x="8185638" y="6557431"/>
                  <a:pt x="8123924" y="6576522"/>
                  <a:pt x="8096330" y="6560092"/>
                </a:cubicBezTo>
                <a:cubicBezTo>
                  <a:pt x="8087121" y="6557869"/>
                  <a:pt x="8078422" y="6557144"/>
                  <a:pt x="8070086" y="6557355"/>
                </a:cubicBezTo>
                <a:lnTo>
                  <a:pt x="8047207" y="6560092"/>
                </a:lnTo>
                <a:lnTo>
                  <a:pt x="8041620" y="6565163"/>
                </a:lnTo>
                <a:lnTo>
                  <a:pt x="8027134" y="6564473"/>
                </a:lnTo>
                <a:lnTo>
                  <a:pt x="8023214" y="6565355"/>
                </a:lnTo>
                <a:cubicBezTo>
                  <a:pt x="8015729" y="6567060"/>
                  <a:pt x="8008307" y="6568574"/>
                  <a:pt x="8000801" y="6569339"/>
                </a:cubicBezTo>
                <a:cubicBezTo>
                  <a:pt x="8005606" y="6544751"/>
                  <a:pt x="7937754" y="6571777"/>
                  <a:pt x="7954618" y="6551428"/>
                </a:cubicBezTo>
                <a:cubicBezTo>
                  <a:pt x="7914215" y="6551344"/>
                  <a:pt x="7940865" y="6531998"/>
                  <a:pt x="7896427" y="6551123"/>
                </a:cubicBezTo>
                <a:lnTo>
                  <a:pt x="7643090" y="6532163"/>
                </a:lnTo>
                <a:cubicBezTo>
                  <a:pt x="7673996" y="6576436"/>
                  <a:pt x="7562550" y="6494154"/>
                  <a:pt x="7553164" y="6525457"/>
                </a:cubicBezTo>
                <a:cubicBezTo>
                  <a:pt x="7546247" y="6496957"/>
                  <a:pt x="7465610" y="6497391"/>
                  <a:pt x="7421154" y="6476273"/>
                </a:cubicBezTo>
                <a:cubicBezTo>
                  <a:pt x="7361551" y="6472649"/>
                  <a:pt x="7315144" y="6450550"/>
                  <a:pt x="7255968" y="6462166"/>
                </a:cubicBezTo>
                <a:cubicBezTo>
                  <a:pt x="7253251" y="6458417"/>
                  <a:pt x="7249451" y="6455333"/>
                  <a:pt x="7244911" y="6452730"/>
                </a:cubicBezTo>
                <a:lnTo>
                  <a:pt x="7230265" y="6446549"/>
                </a:lnTo>
                <a:lnTo>
                  <a:pt x="7227815" y="6447125"/>
                </a:lnTo>
                <a:cubicBezTo>
                  <a:pt x="7217801" y="6447570"/>
                  <a:pt x="7212312" y="6446146"/>
                  <a:pt x="7208840" y="6443899"/>
                </a:cubicBezTo>
                <a:lnTo>
                  <a:pt x="7205995" y="6440529"/>
                </a:lnTo>
                <a:lnTo>
                  <a:pt x="7193384" y="6437481"/>
                </a:lnTo>
                <a:lnTo>
                  <a:pt x="7169652" y="6429226"/>
                </a:lnTo>
                <a:lnTo>
                  <a:pt x="7164173" y="6429791"/>
                </a:lnTo>
                <a:lnTo>
                  <a:pt x="7126763" y="6420626"/>
                </a:lnTo>
                <a:lnTo>
                  <a:pt x="7125753" y="6421501"/>
                </a:lnTo>
                <a:cubicBezTo>
                  <a:pt x="7122639" y="6423254"/>
                  <a:pt x="7118733" y="6424154"/>
                  <a:pt x="7113057" y="6423293"/>
                </a:cubicBezTo>
                <a:cubicBezTo>
                  <a:pt x="7114552" y="6439288"/>
                  <a:pt x="7106783" y="6428384"/>
                  <a:pt x="7089914" y="6424434"/>
                </a:cubicBezTo>
                <a:cubicBezTo>
                  <a:pt x="7088470" y="6448394"/>
                  <a:pt x="7044915" y="6428308"/>
                  <a:pt x="7030458" y="6439456"/>
                </a:cubicBezTo>
                <a:cubicBezTo>
                  <a:pt x="7018098" y="6436014"/>
                  <a:pt x="7005002" y="6432811"/>
                  <a:pt x="6991398" y="6430012"/>
                </a:cubicBezTo>
                <a:lnTo>
                  <a:pt x="6983250" y="6428652"/>
                </a:lnTo>
                <a:lnTo>
                  <a:pt x="6982969" y="6428851"/>
                </a:lnTo>
                <a:cubicBezTo>
                  <a:pt x="6980946" y="6429033"/>
                  <a:pt x="6978171" y="6428766"/>
                  <a:pt x="6974140" y="6427864"/>
                </a:cubicBezTo>
                <a:lnTo>
                  <a:pt x="6968396" y="6426177"/>
                </a:lnTo>
                <a:lnTo>
                  <a:pt x="6952590" y="6423541"/>
                </a:lnTo>
                <a:lnTo>
                  <a:pt x="6946361" y="6424122"/>
                </a:lnTo>
                <a:lnTo>
                  <a:pt x="6942752" y="6426497"/>
                </a:lnTo>
                <a:lnTo>
                  <a:pt x="6941472" y="6425953"/>
                </a:lnTo>
                <a:cubicBezTo>
                  <a:pt x="6933258" y="6419432"/>
                  <a:pt x="6934084" y="6412085"/>
                  <a:pt x="6907932" y="6428597"/>
                </a:cubicBezTo>
                <a:cubicBezTo>
                  <a:pt x="6887113" y="6416820"/>
                  <a:pt x="6874835" y="6427475"/>
                  <a:pt x="6837100" y="6425985"/>
                </a:cubicBezTo>
                <a:cubicBezTo>
                  <a:pt x="6826990" y="6416391"/>
                  <a:pt x="6813527" y="6417132"/>
                  <a:pt x="6798354" y="6421041"/>
                </a:cubicBezTo>
                <a:cubicBezTo>
                  <a:pt x="6766250" y="6412267"/>
                  <a:pt x="6729955" y="6415375"/>
                  <a:pt x="6690235" y="6411268"/>
                </a:cubicBezTo>
                <a:cubicBezTo>
                  <a:pt x="6654585" y="6395260"/>
                  <a:pt x="6622599" y="6408785"/>
                  <a:pt x="6580197" y="6404322"/>
                </a:cubicBezTo>
                <a:cubicBezTo>
                  <a:pt x="6554864" y="6382418"/>
                  <a:pt x="6541862" y="6413854"/>
                  <a:pt x="6516748" y="6416928"/>
                </a:cubicBezTo>
                <a:lnTo>
                  <a:pt x="6510427" y="6416567"/>
                </a:lnTo>
                <a:lnTo>
                  <a:pt x="6496409" y="6411723"/>
                </a:lnTo>
                <a:lnTo>
                  <a:pt x="6491671" y="6409264"/>
                </a:lnTo>
                <a:cubicBezTo>
                  <a:pt x="6488210" y="6407807"/>
                  <a:pt x="6485652" y="6407144"/>
                  <a:pt x="6483603" y="6407023"/>
                </a:cubicBezTo>
                <a:lnTo>
                  <a:pt x="6483235" y="6407169"/>
                </a:lnTo>
                <a:lnTo>
                  <a:pt x="6476007" y="6404672"/>
                </a:lnTo>
                <a:cubicBezTo>
                  <a:pt x="6464202" y="6399995"/>
                  <a:pt x="6453088" y="6395002"/>
                  <a:pt x="6442802" y="6389891"/>
                </a:cubicBezTo>
                <a:cubicBezTo>
                  <a:pt x="6423332" y="6398448"/>
                  <a:pt x="6390988" y="6372810"/>
                  <a:pt x="6377838" y="6395551"/>
                </a:cubicBezTo>
                <a:cubicBezTo>
                  <a:pt x="6363436" y="6389290"/>
                  <a:pt x="6361258" y="6377704"/>
                  <a:pt x="6354860" y="6393247"/>
                </a:cubicBezTo>
                <a:cubicBezTo>
                  <a:pt x="6349784" y="6391587"/>
                  <a:pt x="6345558" y="6391878"/>
                  <a:pt x="6341683" y="6393098"/>
                </a:cubicBezTo>
                <a:lnTo>
                  <a:pt x="6340276" y="6393789"/>
                </a:lnTo>
                <a:lnTo>
                  <a:pt x="6308531" y="6379516"/>
                </a:lnTo>
                <a:lnTo>
                  <a:pt x="6302948" y="6379253"/>
                </a:lnTo>
                <a:cubicBezTo>
                  <a:pt x="6248814" y="6382108"/>
                  <a:pt x="6205926" y="6362006"/>
                  <a:pt x="6140607" y="6334265"/>
                </a:cubicBezTo>
                <a:cubicBezTo>
                  <a:pt x="6137487" y="6331108"/>
                  <a:pt x="6051161" y="6339116"/>
                  <a:pt x="6050365" y="6335126"/>
                </a:cubicBezTo>
                <a:cubicBezTo>
                  <a:pt x="6006576" y="6331181"/>
                  <a:pt x="6035144" y="6327580"/>
                  <a:pt x="5978838" y="6322018"/>
                </a:cubicBezTo>
                <a:cubicBezTo>
                  <a:pt x="5962530" y="6314338"/>
                  <a:pt x="5894920" y="6289616"/>
                  <a:pt x="5897645" y="6301654"/>
                </a:cubicBezTo>
                <a:lnTo>
                  <a:pt x="5796158" y="6279213"/>
                </a:lnTo>
                <a:lnTo>
                  <a:pt x="5664797" y="6258481"/>
                </a:lnTo>
                <a:lnTo>
                  <a:pt x="5558293" y="6242384"/>
                </a:lnTo>
                <a:lnTo>
                  <a:pt x="5549921" y="6243309"/>
                </a:lnTo>
                <a:lnTo>
                  <a:pt x="5528450" y="6240218"/>
                </a:lnTo>
                <a:lnTo>
                  <a:pt x="5520604" y="6238128"/>
                </a:lnTo>
                <a:cubicBezTo>
                  <a:pt x="5515114" y="6237034"/>
                  <a:pt x="5511354" y="6236750"/>
                  <a:pt x="5508634" y="6237043"/>
                </a:cubicBezTo>
                <a:lnTo>
                  <a:pt x="5508268" y="6237311"/>
                </a:lnTo>
                <a:lnTo>
                  <a:pt x="5497199" y="6235718"/>
                </a:lnTo>
                <a:cubicBezTo>
                  <a:pt x="5478687" y="6232353"/>
                  <a:pt x="5460838" y="6228438"/>
                  <a:pt x="5443971" y="6224189"/>
                </a:cubicBezTo>
                <a:cubicBezTo>
                  <a:pt x="5425088" y="6239333"/>
                  <a:pt x="5365198" y="6213813"/>
                  <a:pt x="5364587" y="6245607"/>
                </a:cubicBezTo>
                <a:cubicBezTo>
                  <a:pt x="5341603" y="6240798"/>
                  <a:pt x="5330518" y="6226543"/>
                  <a:pt x="5333425" y="6247706"/>
                </a:cubicBezTo>
                <a:cubicBezTo>
                  <a:pt x="5325718" y="6246708"/>
                  <a:pt x="5320498" y="6247999"/>
                  <a:pt x="5316391" y="6250403"/>
                </a:cubicBezTo>
                <a:lnTo>
                  <a:pt x="5315083" y="6251588"/>
                </a:lnTo>
                <a:lnTo>
                  <a:pt x="5264093" y="6240388"/>
                </a:lnTo>
                <a:lnTo>
                  <a:pt x="5256734" y="6241276"/>
                </a:lnTo>
                <a:lnTo>
                  <a:pt x="5224251" y="6230935"/>
                </a:lnTo>
                <a:lnTo>
                  <a:pt x="5207068" y="6227214"/>
                </a:lnTo>
                <a:lnTo>
                  <a:pt x="5203042" y="6222819"/>
                </a:lnTo>
                <a:lnTo>
                  <a:pt x="5013633" y="6212104"/>
                </a:lnTo>
                <a:cubicBezTo>
                  <a:pt x="5007363" y="6208771"/>
                  <a:pt x="4867451" y="6189553"/>
                  <a:pt x="4863573" y="6184654"/>
                </a:cubicBezTo>
                <a:lnTo>
                  <a:pt x="4651416" y="6166539"/>
                </a:lnTo>
                <a:cubicBezTo>
                  <a:pt x="4624977" y="6160344"/>
                  <a:pt x="4469364" y="6128170"/>
                  <a:pt x="4481486" y="6142882"/>
                </a:cubicBezTo>
                <a:cubicBezTo>
                  <a:pt x="4405439" y="6106748"/>
                  <a:pt x="4365783" y="6101727"/>
                  <a:pt x="4269331" y="6098123"/>
                </a:cubicBezTo>
                <a:cubicBezTo>
                  <a:pt x="4210440" y="6124597"/>
                  <a:pt x="4245321" y="6098279"/>
                  <a:pt x="4190801" y="6099192"/>
                </a:cubicBezTo>
                <a:cubicBezTo>
                  <a:pt x="4212420" y="6071793"/>
                  <a:pt x="4151268" y="6084104"/>
                  <a:pt x="4127486" y="6076624"/>
                </a:cubicBezTo>
                <a:cubicBezTo>
                  <a:pt x="4117403" y="6077826"/>
                  <a:pt x="4107474" y="6080022"/>
                  <a:pt x="4097468" y="6082472"/>
                </a:cubicBezTo>
                <a:lnTo>
                  <a:pt x="4092230" y="6083737"/>
                </a:lnTo>
                <a:lnTo>
                  <a:pt x="4072646" y="6083192"/>
                </a:lnTo>
                <a:lnTo>
                  <a:pt x="4065392" y="6090055"/>
                </a:lnTo>
                <a:lnTo>
                  <a:pt x="4034674" y="6094262"/>
                </a:lnTo>
                <a:cubicBezTo>
                  <a:pt x="4023438" y="6094753"/>
                  <a:pt x="4011659" y="6094013"/>
                  <a:pt x="3999109" y="6091300"/>
                </a:cubicBezTo>
                <a:cubicBezTo>
                  <a:pt x="3960965" y="6070220"/>
                  <a:pt x="3878759" y="6097089"/>
                  <a:pt x="3832245" y="6069403"/>
                </a:cubicBezTo>
                <a:cubicBezTo>
                  <a:pt x="3780875" y="6064935"/>
                  <a:pt x="3723613" y="6065226"/>
                  <a:pt x="3690889" y="6064489"/>
                </a:cubicBezTo>
                <a:cubicBezTo>
                  <a:pt x="3674068" y="6075123"/>
                  <a:pt x="3636813" y="6049759"/>
                  <a:pt x="3635899" y="6064980"/>
                </a:cubicBezTo>
                <a:lnTo>
                  <a:pt x="3620576" y="6070271"/>
                </a:lnTo>
                <a:lnTo>
                  <a:pt x="3604087" y="6064439"/>
                </a:lnTo>
                <a:cubicBezTo>
                  <a:pt x="3590166" y="6069757"/>
                  <a:pt x="3579308" y="6073243"/>
                  <a:pt x="3568387" y="6069146"/>
                </a:cubicBezTo>
                <a:lnTo>
                  <a:pt x="3503818" y="6089506"/>
                </a:lnTo>
                <a:cubicBezTo>
                  <a:pt x="3510915" y="6100196"/>
                  <a:pt x="3472416" y="6088681"/>
                  <a:pt x="3466246" y="6098777"/>
                </a:cubicBezTo>
                <a:cubicBezTo>
                  <a:pt x="3462890" y="6107015"/>
                  <a:pt x="3450430" y="6105442"/>
                  <a:pt x="3440422" y="6107901"/>
                </a:cubicBezTo>
                <a:cubicBezTo>
                  <a:pt x="3432391" y="6116010"/>
                  <a:pt x="3383132" y="6120663"/>
                  <a:pt x="3366542" y="6118330"/>
                </a:cubicBezTo>
                <a:cubicBezTo>
                  <a:pt x="3311828" y="6124732"/>
                  <a:pt x="3277604" y="6138667"/>
                  <a:pt x="3240669" y="6130264"/>
                </a:cubicBezTo>
                <a:cubicBezTo>
                  <a:pt x="3230661" y="6130422"/>
                  <a:pt x="3222184" y="6131822"/>
                  <a:pt x="3214708" y="6133988"/>
                </a:cubicBezTo>
                <a:lnTo>
                  <a:pt x="3194214" y="6147821"/>
                </a:lnTo>
                <a:lnTo>
                  <a:pt x="3180468" y="6150623"/>
                </a:lnTo>
                <a:lnTo>
                  <a:pt x="3177508" y="6152351"/>
                </a:lnTo>
                <a:cubicBezTo>
                  <a:pt x="3171873" y="6155673"/>
                  <a:pt x="3166158" y="6158806"/>
                  <a:pt x="3159834" y="6161276"/>
                </a:cubicBezTo>
                <a:cubicBezTo>
                  <a:pt x="3135185" y="6159416"/>
                  <a:pt x="3121213" y="6160394"/>
                  <a:pt x="3104835" y="6155927"/>
                </a:cubicBezTo>
                <a:cubicBezTo>
                  <a:pt x="3067805" y="6165414"/>
                  <a:pt x="3078432" y="6141523"/>
                  <a:pt x="3051373" y="6169421"/>
                </a:cubicBezTo>
                <a:cubicBezTo>
                  <a:pt x="2978033" y="6169169"/>
                  <a:pt x="2947947" y="6220998"/>
                  <a:pt x="2877306" y="6208324"/>
                </a:cubicBezTo>
                <a:cubicBezTo>
                  <a:pt x="2821913" y="6217975"/>
                  <a:pt x="2762952" y="6223226"/>
                  <a:pt x="2719018" y="6227333"/>
                </a:cubicBezTo>
                <a:cubicBezTo>
                  <a:pt x="2639811" y="6232636"/>
                  <a:pt x="2504877" y="6234795"/>
                  <a:pt x="2454061" y="6236538"/>
                </a:cubicBezTo>
                <a:cubicBezTo>
                  <a:pt x="2403245" y="6238280"/>
                  <a:pt x="2420126" y="6239079"/>
                  <a:pt x="2414120" y="6237789"/>
                </a:cubicBezTo>
                <a:lnTo>
                  <a:pt x="2384765" y="6235638"/>
                </a:lnTo>
                <a:lnTo>
                  <a:pt x="2365600" y="6233135"/>
                </a:lnTo>
                <a:cubicBezTo>
                  <a:pt x="2356752" y="6235910"/>
                  <a:pt x="2350716" y="6235915"/>
                  <a:pt x="2345941" y="6234695"/>
                </a:cubicBezTo>
                <a:lnTo>
                  <a:pt x="2340941" y="6232305"/>
                </a:lnTo>
                <a:lnTo>
                  <a:pt x="2327235" y="6232519"/>
                </a:lnTo>
                <a:lnTo>
                  <a:pt x="2299646" y="6230633"/>
                </a:lnTo>
                <a:lnTo>
                  <a:pt x="2295035" y="6232443"/>
                </a:lnTo>
                <a:lnTo>
                  <a:pt x="2268728" y="6240177"/>
                </a:lnTo>
                <a:cubicBezTo>
                  <a:pt x="2268628" y="6240521"/>
                  <a:pt x="2254084" y="6233657"/>
                  <a:pt x="2253984" y="6234001"/>
                </a:cubicBezTo>
                <a:cubicBezTo>
                  <a:pt x="2239122" y="6237048"/>
                  <a:pt x="2209108" y="6234931"/>
                  <a:pt x="2191113" y="6240434"/>
                </a:cubicBezTo>
                <a:lnTo>
                  <a:pt x="2146012" y="6259810"/>
                </a:lnTo>
                <a:cubicBezTo>
                  <a:pt x="2145973" y="6259892"/>
                  <a:pt x="2128598" y="6274390"/>
                  <a:pt x="2128560" y="6274472"/>
                </a:cubicBezTo>
                <a:cubicBezTo>
                  <a:pt x="2126838" y="6275117"/>
                  <a:pt x="2124109" y="6275530"/>
                  <a:pt x="2119778" y="6275665"/>
                </a:cubicBezTo>
                <a:lnTo>
                  <a:pt x="2110434" y="6282700"/>
                </a:lnTo>
                <a:lnTo>
                  <a:pt x="2081418" y="6289059"/>
                </a:lnTo>
                <a:lnTo>
                  <a:pt x="2088526" y="6281659"/>
                </a:lnTo>
                <a:cubicBezTo>
                  <a:pt x="2076371" y="6277676"/>
                  <a:pt x="2071903" y="6270803"/>
                  <a:pt x="2059717" y="6292002"/>
                </a:cubicBezTo>
                <a:cubicBezTo>
                  <a:pt x="2032291" y="6286224"/>
                  <a:pt x="2028634" y="6298813"/>
                  <a:pt x="1993045" y="6306390"/>
                </a:cubicBezTo>
                <a:cubicBezTo>
                  <a:pt x="1976971" y="6300063"/>
                  <a:pt x="1965178" y="6303922"/>
                  <a:pt x="1954075" y="6311066"/>
                </a:cubicBezTo>
                <a:cubicBezTo>
                  <a:pt x="1918456" y="6310689"/>
                  <a:pt x="1887456" y="6322102"/>
                  <a:pt x="1848190" y="6327771"/>
                </a:cubicBezTo>
                <a:lnTo>
                  <a:pt x="1737951" y="6344513"/>
                </a:lnTo>
                <a:lnTo>
                  <a:pt x="1696709" y="6346605"/>
                </a:lnTo>
                <a:cubicBezTo>
                  <a:pt x="1692504" y="6346100"/>
                  <a:pt x="1663837" y="6347211"/>
                  <a:pt x="1661872" y="6347587"/>
                </a:cubicBezTo>
                <a:lnTo>
                  <a:pt x="1655864" y="6347808"/>
                </a:lnTo>
                <a:lnTo>
                  <a:pt x="1633028" y="6358060"/>
                </a:lnTo>
                <a:cubicBezTo>
                  <a:pt x="1618899" y="6356602"/>
                  <a:pt x="1619623" y="6369112"/>
                  <a:pt x="1606576" y="6366899"/>
                </a:cubicBezTo>
                <a:lnTo>
                  <a:pt x="1461291" y="6379054"/>
                </a:lnTo>
                <a:lnTo>
                  <a:pt x="1428798" y="6379606"/>
                </a:lnTo>
                <a:cubicBezTo>
                  <a:pt x="1424834" y="6377722"/>
                  <a:pt x="1419064" y="6376842"/>
                  <a:pt x="1409244" y="6378241"/>
                </a:cubicBezTo>
                <a:lnTo>
                  <a:pt x="1406951" y="6379043"/>
                </a:lnTo>
                <a:lnTo>
                  <a:pt x="1391002" y="6374347"/>
                </a:lnTo>
                <a:cubicBezTo>
                  <a:pt x="1385899" y="6372215"/>
                  <a:pt x="1381417" y="6369535"/>
                  <a:pt x="1377852" y="6366097"/>
                </a:cubicBezTo>
                <a:cubicBezTo>
                  <a:pt x="1352108" y="6365458"/>
                  <a:pt x="1267249" y="6359383"/>
                  <a:pt x="1239424" y="6359700"/>
                </a:cubicBezTo>
                <a:cubicBezTo>
                  <a:pt x="1211599" y="6360016"/>
                  <a:pt x="1221978" y="6361392"/>
                  <a:pt x="1208014" y="6357188"/>
                </a:cubicBezTo>
                <a:lnTo>
                  <a:pt x="1152751" y="6345283"/>
                </a:lnTo>
                <a:lnTo>
                  <a:pt x="949771" y="6335308"/>
                </a:lnTo>
                <a:cubicBezTo>
                  <a:pt x="888502" y="6312655"/>
                  <a:pt x="822682" y="6331858"/>
                  <a:pt x="752723" y="6320875"/>
                </a:cubicBezTo>
                <a:cubicBezTo>
                  <a:pt x="697396" y="6317271"/>
                  <a:pt x="686655" y="6275609"/>
                  <a:pt x="665167" y="6275293"/>
                </a:cubicBezTo>
                <a:cubicBezTo>
                  <a:pt x="657908" y="6276764"/>
                  <a:pt x="625159" y="6270979"/>
                  <a:pt x="618141" y="6273378"/>
                </a:cubicBezTo>
                <a:cubicBezTo>
                  <a:pt x="606112" y="6250236"/>
                  <a:pt x="628751" y="6263137"/>
                  <a:pt x="596498" y="6261621"/>
                </a:cubicBezTo>
                <a:cubicBezTo>
                  <a:pt x="598654" y="6267969"/>
                  <a:pt x="583476" y="6241875"/>
                  <a:pt x="568296" y="6259035"/>
                </a:cubicBezTo>
                <a:lnTo>
                  <a:pt x="550874" y="6247808"/>
                </a:lnTo>
                <a:lnTo>
                  <a:pt x="521056" y="6251759"/>
                </a:lnTo>
                <a:cubicBezTo>
                  <a:pt x="512844" y="6252767"/>
                  <a:pt x="496898" y="6238469"/>
                  <a:pt x="487255" y="6237156"/>
                </a:cubicBezTo>
                <a:cubicBezTo>
                  <a:pt x="449168" y="6235869"/>
                  <a:pt x="452372" y="6218847"/>
                  <a:pt x="431825" y="6228675"/>
                </a:cubicBezTo>
                <a:cubicBezTo>
                  <a:pt x="409674" y="6239271"/>
                  <a:pt x="353899" y="6202116"/>
                  <a:pt x="346639" y="6209624"/>
                </a:cubicBezTo>
                <a:cubicBezTo>
                  <a:pt x="335776" y="6218525"/>
                  <a:pt x="269484" y="6176632"/>
                  <a:pt x="271007" y="6188053"/>
                </a:cubicBezTo>
                <a:cubicBezTo>
                  <a:pt x="223668" y="6157668"/>
                  <a:pt x="207158" y="6173403"/>
                  <a:pt x="189996" y="6162482"/>
                </a:cubicBezTo>
                <a:cubicBezTo>
                  <a:pt x="167941" y="6147838"/>
                  <a:pt x="134526" y="6155297"/>
                  <a:pt x="121342" y="6139836"/>
                </a:cubicBezTo>
                <a:cubicBezTo>
                  <a:pt x="108158" y="6124375"/>
                  <a:pt x="113782" y="6146084"/>
                  <a:pt x="90669" y="6116573"/>
                </a:cubicBezTo>
                <a:cubicBezTo>
                  <a:pt x="76705" y="6097951"/>
                  <a:pt x="64226" y="6077165"/>
                  <a:pt x="49115" y="6053333"/>
                </a:cubicBezTo>
                <a:cubicBezTo>
                  <a:pt x="34004" y="6029501"/>
                  <a:pt x="12038" y="6070748"/>
                  <a:pt x="0" y="6024041"/>
                </a:cubicBezTo>
                <a:close/>
              </a:path>
            </a:pathLst>
          </a:cu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EE68C45-7582-F30A-9949-464F7A886BBC}"/>
              </a:ext>
            </a:extLst>
          </p:cNvPr>
          <p:cNvSpPr txBox="1">
            <a:spLocks/>
          </p:cNvSpPr>
          <p:nvPr/>
        </p:nvSpPr>
        <p:spPr>
          <a:xfrm>
            <a:off x="1527048" y="4599432"/>
            <a:ext cx="9144000" cy="1536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5523AA5-9E0E-C5E0-B7B2-6DAD6C30C00D}"/>
                  </a:ext>
                </a:extLst>
              </p14:cNvPr>
              <p14:cNvContentPartPr/>
              <p14:nvPr/>
            </p14:nvContentPartPr>
            <p14:xfrm>
              <a:off x="-436655" y="4301607"/>
              <a:ext cx="27000" cy="64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5523AA5-9E0E-C5E0-B7B2-6DAD6C30C00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440975" y="4297033"/>
                <a:ext cx="35640" cy="15628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BEF4E345-31AA-9A6A-6659-B2A8FE35CC15}"/>
              </a:ext>
            </a:extLst>
          </p:cNvPr>
          <p:cNvSpPr txBox="1"/>
          <p:nvPr/>
        </p:nvSpPr>
        <p:spPr>
          <a:xfrm>
            <a:off x="310662" y="245180"/>
            <a:ext cx="63578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 sz="2400" kern="0" spc="5" dirty="0">
                <a:solidFill>
                  <a:schemeClr val="bg1"/>
                </a:solidFill>
                <a:latin typeface="Franklin Gothic Medium Cond" panose="020B0606030402020204" pitchFamily="34" charset="0"/>
                <a:cs typeface="Franklin Gothic Medium Cond"/>
              </a:rPr>
              <a:t>Parking Garage </a:t>
            </a:r>
            <a:r>
              <a:rPr lang="en-US" sz="2400" kern="0" spc="5">
                <a:solidFill>
                  <a:schemeClr val="bg1"/>
                </a:solidFill>
                <a:latin typeface="Franklin Gothic Medium Cond" panose="020B0606030402020204" pitchFamily="34" charset="0"/>
                <a:cs typeface="Franklin Gothic Medium Cond"/>
              </a:rPr>
              <a:t>Construction Progress</a:t>
            </a:r>
            <a:endParaRPr lang="en-US" sz="2400" kern="0" dirty="0">
              <a:solidFill>
                <a:schemeClr val="bg1"/>
              </a:solidFill>
              <a:latin typeface="Franklin Gothic Medium Cond" panose="020B0606030402020204" pitchFamily="34" charset="0"/>
              <a:cs typeface="Franklin Gothic Medium Cond"/>
            </a:endParaRPr>
          </a:p>
        </p:txBody>
      </p:sp>
    </p:spTree>
    <p:extLst>
      <p:ext uri="{BB962C8B-B14F-4D97-AF65-F5344CB8AC3E}">
        <p14:creationId xmlns:p14="http://schemas.microsoft.com/office/powerpoint/2010/main" val="8380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A076C6-E3C7-2E54-DD80-BD2A99F44E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5196F3-283E-D3AF-4219-C75C5CDB5284}"/>
              </a:ext>
            </a:extLst>
          </p:cNvPr>
          <p:cNvSpPr txBox="1"/>
          <p:nvPr/>
        </p:nvSpPr>
        <p:spPr>
          <a:xfrm>
            <a:off x="279640" y="5800450"/>
            <a:ext cx="573305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Franklin Gothic Demi" panose="020B0703020102020204" pitchFamily="34" charset="0"/>
                <a:cs typeface="Calibri"/>
              </a:rPr>
              <a:t>ENABLING WORK/ RAY C HUNT ROAD CLOSURE</a:t>
            </a:r>
          </a:p>
          <a:p>
            <a:r>
              <a:rPr lang="en-US" sz="2000" dirty="0">
                <a:solidFill>
                  <a:schemeClr val="bg1"/>
                </a:solidFill>
                <a:latin typeface="Franklin Gothic Demi" panose="020B0703020102020204" pitchFamily="34" charset="0"/>
                <a:cs typeface="Calibri"/>
              </a:rPr>
              <a:t>Breeden Construction</a:t>
            </a:r>
            <a:endParaRPr lang="en-US" sz="2000" dirty="0">
              <a:solidFill>
                <a:schemeClr val="bg1"/>
              </a:solidFill>
              <a:latin typeface="Franklin Gothic Book" panose="020B0503020102020204" pitchFamily="34" charset="0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879418-2816-6634-6883-320AD38F1E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871" y="6187841"/>
            <a:ext cx="2943489" cy="32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07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E250E9-62B7-0AF0-BC32-E03E35429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map of a building&#10;&#10;Description automatically generated">
            <a:extLst>
              <a:ext uri="{FF2B5EF4-FFF2-40B4-BE49-F238E27FC236}">
                <a16:creationId xmlns:a16="http://schemas.microsoft.com/office/drawing/2014/main" id="{B1232D6C-8818-4336-35EA-7CF4E34DDC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70F02AFB-036D-13E1-C7C8-837DFB4D6EE1}"/>
              </a:ext>
            </a:extLst>
          </p:cNvPr>
          <p:cNvSpPr txBox="1">
            <a:spLocks/>
          </p:cNvSpPr>
          <p:nvPr/>
        </p:nvSpPr>
        <p:spPr>
          <a:xfrm>
            <a:off x="1527048" y="4599432"/>
            <a:ext cx="9144000" cy="1536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3BA6A5F-B2A4-78B5-668E-EF44BB3B67D9}"/>
                  </a:ext>
                </a:extLst>
              </p14:cNvPr>
              <p14:cNvContentPartPr/>
              <p14:nvPr/>
            </p14:nvContentPartPr>
            <p14:xfrm>
              <a:off x="-436655" y="4301607"/>
              <a:ext cx="27000" cy="64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3BA6A5F-B2A4-78B5-668E-EF44BB3B67D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440975" y="4297033"/>
                <a:ext cx="35640" cy="1562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9126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5C8468-5FC8-458B-76B5-03C8223CD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768CE1-F6E3-D87F-C258-32CA10BB462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BE1442-7DBA-09B7-7B8B-DE20C448575B}"/>
              </a:ext>
            </a:extLst>
          </p:cNvPr>
          <p:cNvSpPr/>
          <p:nvPr/>
        </p:nvSpPr>
        <p:spPr>
          <a:xfrm>
            <a:off x="1005840" y="1427331"/>
            <a:ext cx="10180320" cy="3223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500" dirty="0">
                <a:solidFill>
                  <a:schemeClr val="accent2"/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Enabling Work at 400 Ray C Hunt Building – March 3 – 10, 2025 </a:t>
            </a:r>
          </a:p>
          <a:p>
            <a:pPr>
              <a:lnSpc>
                <a:spcPct val="115000"/>
              </a:lnSpc>
            </a:pPr>
            <a:endParaRPr lang="en-US" dirty="0">
              <a:solidFill>
                <a:schemeClr val="bg1"/>
              </a:solidFill>
              <a:latin typeface="Franklin Gothic Medium Cond" panose="020B06060304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Scope of work 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ADA parking spaces and service area installation in front of 400 RCH</a:t>
            </a:r>
            <a:r>
              <a:rPr lang="en-US" sz="2200" dirty="0">
                <a:solidFill>
                  <a:schemeClr val="bg1"/>
                </a:solidFill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Impacts: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Intermittent lane narrowing on Ray C Hunt Drive leading to potential delays/back-ups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Construction noise to demo existing curbing and install new asphalt area</a:t>
            </a:r>
            <a:endParaRPr lang="en-US" sz="2200" dirty="0">
              <a:solidFill>
                <a:schemeClr val="bg1"/>
              </a:solidFill>
              <a:effectLst/>
              <a:latin typeface="Franklin Gothic Medium Cond" panose="020B06060304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400 RCH </a:t>
            </a:r>
            <a:r>
              <a:rPr lang="en-US" sz="2200" dirty="0">
                <a:solidFill>
                  <a:schemeClr val="bg1"/>
                </a:solidFill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loading dock will remain open during this time 				</a:t>
            </a:r>
            <a:endParaRPr lang="en-US" sz="2200" dirty="0">
              <a:solidFill>
                <a:schemeClr val="bg1"/>
              </a:solidFill>
              <a:latin typeface="Franklin Gothic Medium Cond" panose="020B06060304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FA9DE7-0CDC-4B47-2D0B-D6526FD5AE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871" y="6187841"/>
            <a:ext cx="2943489" cy="32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71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616554-7B94-081E-5FD9-46304C6CD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4CF896-E207-0F11-A7FD-0B618299FD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424" y="643466"/>
            <a:ext cx="7235151" cy="5571067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430B6B94-B273-855F-C95D-029CCCBD93D5}"/>
              </a:ext>
            </a:extLst>
          </p:cNvPr>
          <p:cNvSpPr txBox="1">
            <a:spLocks/>
          </p:cNvSpPr>
          <p:nvPr/>
        </p:nvSpPr>
        <p:spPr>
          <a:xfrm>
            <a:off x="1527048" y="4599432"/>
            <a:ext cx="9144000" cy="1536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098653B-FBE3-26D2-BD4A-EFB477405A52}"/>
                  </a:ext>
                </a:extLst>
              </p14:cNvPr>
              <p14:cNvContentPartPr/>
              <p14:nvPr/>
            </p14:nvContentPartPr>
            <p14:xfrm>
              <a:off x="-436655" y="4301607"/>
              <a:ext cx="27000" cy="64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098653B-FBE3-26D2-BD4A-EFB477405A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440975" y="4297033"/>
                <a:ext cx="35640" cy="1562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6118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e7e12f7-809c-47c5-bae3-eeaa9e4ae47d">
      <Terms xmlns="http://schemas.microsoft.com/office/infopath/2007/PartnerControls"/>
    </lcf76f155ced4ddcb4097134ff3c332f>
    <TaxCatchAll xmlns="8fcd5c20-3469-4c0d-a9d5-96430d53a5a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1E80F7B0B9F94B9ED369B0CE56A92A" ma:contentTypeVersion="17" ma:contentTypeDescription="Create a new document." ma:contentTypeScope="" ma:versionID="f993ffaf58679e10b439e61c29e7d92f">
  <xsd:schema xmlns:xsd="http://www.w3.org/2001/XMLSchema" xmlns:xs="http://www.w3.org/2001/XMLSchema" xmlns:p="http://schemas.microsoft.com/office/2006/metadata/properties" xmlns:ns2="de7e12f7-809c-47c5-bae3-eeaa9e4ae47d" xmlns:ns3="8fcd5c20-3469-4c0d-a9d5-96430d53a5aa" targetNamespace="http://schemas.microsoft.com/office/2006/metadata/properties" ma:root="true" ma:fieldsID="6a5425f75cfb55a4b0de7a24772aa103" ns2:_="" ns3:_="">
    <xsd:import namespace="de7e12f7-809c-47c5-bae3-eeaa9e4ae47d"/>
    <xsd:import namespace="8fcd5c20-3469-4c0d-a9d5-96430d53a5a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7e12f7-809c-47c5-bae3-eeaa9e4ae4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1d038b50-52dc-447d-ac2e-a29bd036c4b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cd5c20-3469-4c0d-a9d5-96430d53a5aa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5fa478e6-8819-4673-b055-aca86897edce}" ma:internalName="TaxCatchAll" ma:showField="CatchAllData" ma:web="8fcd5c20-3469-4c0d-a9d5-96430d53a5a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6A9F224-F5B4-49F1-94AA-D50D05511368}">
  <ds:schemaRefs>
    <ds:schemaRef ds:uri="8fcd5c20-3469-4c0d-a9d5-96430d53a5aa"/>
    <ds:schemaRef ds:uri="de7e12f7-809c-47c5-bae3-eeaa9e4ae47d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53F3BDA-A989-4AD4-9B40-4B8E7184BC3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D8B5D83-8108-4F2B-854F-A3F8C97BBDC5}">
  <ds:schemaRefs>
    <ds:schemaRef ds:uri="8fcd5c20-3469-4c0d-a9d5-96430d53a5aa"/>
    <ds:schemaRef ds:uri="de7e12f7-809c-47c5-bae3-eeaa9e4ae47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442</Words>
  <Application>Microsoft Office PowerPoint</Application>
  <PresentationFormat>Widescreen</PresentationFormat>
  <Paragraphs>81</Paragraphs>
  <Slides>19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Franklin Gothic Book</vt:lpstr>
      <vt:lpstr>Franklin Gothic Demi</vt:lpstr>
      <vt:lpstr>Franklin Gothic Heavy</vt:lpstr>
      <vt:lpstr>Franklin Gothic Medium</vt:lpstr>
      <vt:lpstr>Franklin Gothic Medium Cond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Langille, Elisa (em2bn)</dc:creator>
  <cp:lastModifiedBy>Spence, Taryn (tsh2n)</cp:lastModifiedBy>
  <cp:revision>6</cp:revision>
  <dcterms:created xsi:type="dcterms:W3CDTF">2023-09-20T14:03:43Z</dcterms:created>
  <dcterms:modified xsi:type="dcterms:W3CDTF">2025-02-10T14:53:43Z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0x0101006A1E80F7B0B9F94B9ED369B0CE56A92A</vt:lpwstr>
  </property>
  <property fmtid="{D5CDD505-2E9C-101B-9397-08002B2CF9AE}" pid="3" name="MediaServiceImageTags">
    <vt:lpwstr/>
  </property>
</Properties>
</file>